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37" r:id="rId5"/>
    <p:sldId id="335" r:id="rId6"/>
    <p:sldId id="334" r:id="rId7"/>
    <p:sldId id="336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6" r:id="rId16"/>
    <p:sldId id="345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60" r:id="rId28"/>
    <p:sldId id="357" r:id="rId29"/>
    <p:sldId id="358" r:id="rId30"/>
    <p:sldId id="365" r:id="rId31"/>
    <p:sldId id="361" r:id="rId32"/>
    <p:sldId id="362" r:id="rId33"/>
    <p:sldId id="363" r:id="rId34"/>
    <p:sldId id="364" r:id="rId35"/>
    <p:sldId id="359" r:id="rId36"/>
    <p:sldId id="366" r:id="rId37"/>
    <p:sldId id="368" r:id="rId38"/>
    <p:sldId id="369" r:id="rId39"/>
    <p:sldId id="372" r:id="rId40"/>
    <p:sldId id="370" r:id="rId41"/>
    <p:sldId id="373" r:id="rId42"/>
    <p:sldId id="37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D9F9"/>
    <a:srgbClr val="8FAADC"/>
    <a:srgbClr val="FFD966"/>
    <a:srgbClr val="CCE5F0"/>
    <a:srgbClr val="8CDE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24" autoAdjust="0"/>
    <p:restoredTop sz="94660"/>
  </p:normalViewPr>
  <p:slideViewPr>
    <p:cSldViewPr snapToGrid="0">
      <p:cViewPr>
        <p:scale>
          <a:sx n="98" d="100"/>
          <a:sy n="98" d="100"/>
        </p:scale>
        <p:origin x="-80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B4AAF-5DD7-4BB3-AD8D-6B4141865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A6FDCF-35E8-4BC1-BF1B-79F65519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E7FA5-9460-4BE6-BA52-B8D7746C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B34F0-FE19-4959-89D4-91279EFC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A4197-38D1-412C-8EE9-E0C3E4DB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4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6844E-8211-4632-9644-309C3A9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0C5FB-3302-439E-B2CC-8D5A1757C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A3B7F-2CB7-436B-B6B0-EDB1A4BC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3E79E1-35AF-461E-9F35-58DED745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6BE65-FF9F-4035-9AAB-7BD81603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8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EF6B33-6F6F-44B1-90D2-22316195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74356B-C2B2-44A4-92DF-2847E255D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3DB2DB-C4C1-4E40-A25B-F0958DA5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85AD6-5CB7-48CB-B11B-A308612D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188B3-7665-49DF-8F7F-C8B36E5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9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4A330-22F9-4975-9CC5-0285ECF6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73CE4-E084-46FE-A2CE-16C0C0BA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61371-325A-44CD-8CFA-9820F2C3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2B6E4-09E3-4558-9FDE-34C5CA82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F835C-8378-4F51-B924-0599138F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3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09A79-F2E8-43EC-B9DC-BB526D98F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90D1F-EC64-4105-916F-47234F47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65FEB-85B4-4CD8-B954-9A40726B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4B2BD-AFEE-40C4-A32F-07E37F38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F7DC5-C9D3-4EF5-98F8-46672F0D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2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CA5B6-47CA-4937-A391-A1CDA51E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BFE39-F84A-474E-AA4F-F204682C8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3A856-253B-4A89-8FF6-1612D3C47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7F64E6-0497-48C0-B7D6-7E00BB83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C1DBE-FB5E-4A0A-B2C1-83AB570B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382A8-3FEE-4A03-ABD8-31033865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4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7334D-ED9A-419B-8690-C82770C1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8135A-D17C-463D-8620-7DBC3FFF2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20E0F0-B0B8-4AF5-8CB5-4CCEC2A5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250C0A-FE19-406F-B95C-837D6E9F9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707C88-873D-4A2D-B7B5-B7B3AFCE4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B2B603-E165-4C24-8BD1-C1C084E7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07CF54-D8D2-409E-8575-1F1F93F9A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7E6CD0-B5D4-4408-9C49-F9F5594C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9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B263C-B54F-4809-A9CF-C698AB8F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3A898B-3B4D-4472-9073-1F593136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50028D-80DD-49B6-8F63-593A2975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A4083-4ED7-4400-A89E-BC23BA4B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89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037715-C8DF-4E39-A6E4-C144E9BE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04321C-7045-486B-BBD0-F7594BFC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223FE-168C-4F20-B141-4DE6E0CD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2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5F140-12E8-4561-9283-1EDEBA71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7FCBB-64DD-4891-B6DC-588857C30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0C981C-082E-4E3F-96BF-E992D04C8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075927-615B-4472-8C0D-29DAF9A4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777159-97AC-4DB5-A204-A3347F44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8C3C0-0D1C-49BD-870D-C3DBD3B8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21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F4179-533E-4F21-B683-D8B95DDA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9BCAE8-5681-4C08-886B-6985B176F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4ABC13-0B24-4526-B571-3E8C6A4C7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08DCF4-5BC0-47ED-AAA5-1BC0A21C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D6F9E-6096-4B10-AE13-095CF0AA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498EC0-9ADB-42A3-954B-78ADC238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3ED660-CAD3-41C5-897D-F76E17DF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5E28CD-F54C-4CD6-8FE5-CE0B543E9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C5661-CAD6-4590-A570-FF8BC2DD8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B9A0-DAE6-4752-ACF3-1660696D2271}" type="datetimeFigureOut">
              <a:rPr lang="ko-KR" altLang="en-US" smtClean="0"/>
              <a:t>2019. 2. 21.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35968-FC72-479E-A889-F05608A1E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62E0A-2515-44D6-8B9D-7AD8A430E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30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ginx.org/en/download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000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A2FB4017-D76D-4402-A039-BDEF4BA9DDF1}"/>
              </a:ext>
            </a:extLst>
          </p:cNvPr>
          <p:cNvSpPr/>
          <p:nvPr/>
        </p:nvSpPr>
        <p:spPr>
          <a:xfrm>
            <a:off x="1974056" y="633414"/>
            <a:ext cx="8243888" cy="5591172"/>
          </a:xfrm>
          <a:prstGeom prst="ellipse">
            <a:avLst/>
          </a:prstGeom>
          <a:solidFill>
            <a:srgbClr val="73D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550425-4729-458B-A9D5-4DE2449B0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5049"/>
            <a:ext cx="9144000" cy="1204913"/>
          </a:xfrm>
        </p:spPr>
        <p:txBody>
          <a:bodyPr/>
          <a:lstStyle/>
          <a:p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NODEJS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서버</a:t>
            </a:r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515FB-F0AB-4D90-BFEE-09AEB41E8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60436"/>
          </a:xfrm>
        </p:spPr>
        <p:txBody>
          <a:bodyPr/>
          <a:lstStyle/>
          <a:p>
            <a:r>
              <a:rPr lang="en-US" altLang="ko-KR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PM2, NGINX, JSON RULES ENGINE</a:t>
            </a:r>
            <a:endParaRPr lang="ko-KR" altLang="en-US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8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오픈케어랩</a:t>
            </a:r>
            <a:endParaRPr lang="ko-KR" altLang="en-US" sz="18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FC702D-4ABD-4F5F-AB8C-2FD3AD460665}"/>
              </a:ext>
            </a:extLst>
          </p:cNvPr>
          <p:cNvCxnSpPr/>
          <p:nvPr/>
        </p:nvCxnSpPr>
        <p:spPr>
          <a:xfrm flipH="1">
            <a:off x="0" y="3509963"/>
            <a:ext cx="1828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DD5E583-6E83-4792-B670-F27D6300E80E}"/>
              </a:ext>
            </a:extLst>
          </p:cNvPr>
          <p:cNvCxnSpPr/>
          <p:nvPr/>
        </p:nvCxnSpPr>
        <p:spPr>
          <a:xfrm flipH="1">
            <a:off x="10363200" y="3509963"/>
            <a:ext cx="1828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41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sp>
        <p:nvSpPr>
          <p:cNvPr id="5" name="화살표: 갈매기형 수장 13">
            <a:extLst>
              <a:ext uri="{FF2B5EF4-FFF2-40B4-BE49-F238E27FC236}">
                <a16:creationId xmlns:a16="http://schemas.microsoft.com/office/drawing/2014/main" id="{1483B961-116C-1E46-B1AC-C9215F59A55B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F444C-B8A9-DE4B-846C-75E85F5B5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1" y="795579"/>
            <a:ext cx="6268252" cy="2356313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282F3E4D-18C5-8546-80A5-89B59CFEB185}"/>
              </a:ext>
            </a:extLst>
          </p:cNvPr>
          <p:cNvSpPr/>
          <p:nvPr/>
        </p:nvSpPr>
        <p:spPr>
          <a:xfrm>
            <a:off x="501197" y="4700332"/>
            <a:ext cx="11307359" cy="201110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Log path</a:t>
            </a:r>
            <a:r>
              <a:rPr lang="ko-KR" altLang="en-US" sz="1600" dirty="0">
                <a:solidFill>
                  <a:schemeClr val="tx1"/>
                </a:solidFill>
              </a:rPr>
              <a:t>는 기본적으로 </a:t>
            </a:r>
            <a:r>
              <a:rPr lang="en-US" altLang="ko-KR" sz="1600" dirty="0">
                <a:solidFill>
                  <a:schemeClr val="tx1"/>
                </a:solidFill>
              </a:rPr>
              <a:t>.pm2 </a:t>
            </a:r>
            <a:r>
              <a:rPr lang="ko-KR" altLang="en-US" sz="1600" dirty="0">
                <a:solidFill>
                  <a:schemeClr val="tx1"/>
                </a:solidFill>
              </a:rPr>
              <a:t>밑에 저장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-o </a:t>
            </a:r>
            <a:r>
              <a:rPr lang="ko-KR" altLang="en-US" sz="1600" dirty="0">
                <a:solidFill>
                  <a:schemeClr val="tx1"/>
                </a:solidFill>
              </a:rPr>
              <a:t>옵션으로 </a:t>
            </a:r>
            <a:r>
              <a:rPr lang="en-US" altLang="ko-KR" sz="1600" dirty="0">
                <a:solidFill>
                  <a:schemeClr val="tx1"/>
                </a:solidFill>
              </a:rPr>
              <a:t>log path  </a:t>
            </a:r>
            <a:r>
              <a:rPr lang="ko-KR" altLang="en-US" sz="1600" dirty="0">
                <a:solidFill>
                  <a:schemeClr val="tx1"/>
                </a:solidFill>
              </a:rPr>
              <a:t>지정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/>
                </a:solidFill>
              </a:rPr>
              <a:t>console.log</a:t>
            </a:r>
            <a:r>
              <a:rPr lang="ko-KR" altLang="en-US" sz="1600" dirty="0">
                <a:solidFill>
                  <a:schemeClr val="tx1"/>
                </a:solidFill>
              </a:rPr>
              <a:t>로 출력한 모든 </a:t>
            </a:r>
            <a:r>
              <a:rPr lang="ko-KR" altLang="en-US" sz="1600" dirty="0" err="1">
                <a:solidFill>
                  <a:schemeClr val="tx1"/>
                </a:solidFill>
              </a:rPr>
              <a:t>표준출력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stdout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hello.log</a:t>
            </a:r>
            <a:r>
              <a:rPr lang="ko-KR" altLang="en-US" sz="1600" dirty="0">
                <a:solidFill>
                  <a:schemeClr val="tx1"/>
                </a:solidFill>
              </a:rPr>
              <a:t>에 출력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-e </a:t>
            </a:r>
            <a:r>
              <a:rPr lang="ko-KR" altLang="en-US" sz="1600" dirty="0">
                <a:solidFill>
                  <a:schemeClr val="tx1"/>
                </a:solidFill>
              </a:rPr>
              <a:t>옵션을 통해 </a:t>
            </a:r>
            <a:r>
              <a:rPr lang="ko-KR" altLang="en-US" sz="1600" dirty="0" err="1">
                <a:solidFill>
                  <a:schemeClr val="tx1"/>
                </a:solidFill>
              </a:rPr>
              <a:t>표준에러</a:t>
            </a:r>
            <a:r>
              <a:rPr lang="en-US" altLang="ko-KR" sz="1600" dirty="0">
                <a:solidFill>
                  <a:schemeClr val="tx1"/>
                </a:solidFill>
              </a:rPr>
              <a:t>(stderr)</a:t>
            </a:r>
            <a:r>
              <a:rPr lang="ko-KR" altLang="en-US" sz="1600" dirty="0">
                <a:solidFill>
                  <a:schemeClr val="tx1"/>
                </a:solidFill>
              </a:rPr>
              <a:t>에 대한 처리 추가</a:t>
            </a:r>
            <a:endParaRPr lang="en-US" altLang="ko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8B11A-2E0B-7347-9734-4F2C27F94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96" y="2450419"/>
            <a:ext cx="8113160" cy="20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sp>
        <p:nvSpPr>
          <p:cNvPr id="5" name="화살표: 갈매기형 수장 13">
            <a:extLst>
              <a:ext uri="{FF2B5EF4-FFF2-40B4-BE49-F238E27FC236}">
                <a16:creationId xmlns:a16="http://schemas.microsoft.com/office/drawing/2014/main" id="{1483B961-116C-1E46-B1AC-C9215F59A55B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94440-1F12-DC4F-9999-A106C83D8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10" y="742098"/>
            <a:ext cx="8974579" cy="2455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47D29-2211-7446-8080-163C92191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10" y="3358704"/>
            <a:ext cx="4530464" cy="1556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0A82C-7A39-AF42-914D-E7E465391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89" y="3358704"/>
            <a:ext cx="4103600" cy="1556196"/>
          </a:xfrm>
          <a:prstGeom prst="rect">
            <a:avLst/>
          </a:prstGeom>
        </p:spPr>
      </p:pic>
      <p:sp>
        <p:nvSpPr>
          <p:cNvPr id="15" name="직사각형 11">
            <a:extLst>
              <a:ext uri="{FF2B5EF4-FFF2-40B4-BE49-F238E27FC236}">
                <a16:creationId xmlns:a16="http://schemas.microsoft.com/office/drawing/2014/main" id="{DEC272A8-3020-7A47-B500-1F5353A128C9}"/>
              </a:ext>
            </a:extLst>
          </p:cNvPr>
          <p:cNvSpPr/>
          <p:nvPr/>
        </p:nvSpPr>
        <p:spPr>
          <a:xfrm>
            <a:off x="1608709" y="5075521"/>
            <a:ext cx="8974579" cy="136353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200" dirty="0">
                <a:solidFill>
                  <a:schemeClr val="tx1"/>
                </a:solidFill>
              </a:rPr>
              <a:t>pm2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클러스터는 분산컴퓨팅의 그 용어와 비슷한 역할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server.js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한 개 </a:t>
            </a:r>
            <a:r>
              <a:rPr lang="ko-KR" altLang="en-US" sz="1200" dirty="0" err="1">
                <a:solidFill>
                  <a:schemeClr val="tx1"/>
                </a:solidFill>
              </a:rPr>
              <a:t>노드파일을</a:t>
            </a:r>
            <a:r>
              <a:rPr lang="ko-KR" altLang="en-US" sz="1200" dirty="0">
                <a:solidFill>
                  <a:schemeClr val="tx1"/>
                </a:solidFill>
              </a:rPr>
              <a:t> 지정한 개수만큼 </a:t>
            </a:r>
            <a:r>
              <a:rPr lang="en-US" altLang="ko-KR" sz="1200" dirty="0">
                <a:solidFill>
                  <a:schemeClr val="tx1"/>
                </a:solidFill>
              </a:rPr>
              <a:t>pm2 </a:t>
            </a:r>
            <a:r>
              <a:rPr lang="ko-KR" altLang="en-US" sz="1200" dirty="0">
                <a:solidFill>
                  <a:schemeClr val="tx1"/>
                </a:solidFill>
              </a:rPr>
              <a:t>에 등록하고 </a:t>
            </a:r>
            <a:r>
              <a:rPr lang="en-US" altLang="ko-KR" sz="1200" dirty="0">
                <a:solidFill>
                  <a:schemeClr val="tx1"/>
                </a:solidFill>
              </a:rPr>
              <a:t>Load Balancing </a:t>
            </a:r>
            <a:r>
              <a:rPr lang="ko-KR" altLang="en-US" sz="1200" dirty="0">
                <a:solidFill>
                  <a:schemeClr val="tx1"/>
                </a:solidFill>
              </a:rPr>
              <a:t>을 통해 부하를 분산시켜준다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Load Balancing</a:t>
            </a:r>
            <a:r>
              <a:rPr lang="ko-KR" altLang="en-US" sz="1200" dirty="0">
                <a:solidFill>
                  <a:schemeClr val="tx1"/>
                </a:solidFill>
              </a:rPr>
              <a:t> 은 </a:t>
            </a:r>
            <a:r>
              <a:rPr lang="en-US" altLang="ko-KR" sz="1200" dirty="0">
                <a:solidFill>
                  <a:schemeClr val="tx1"/>
                </a:solidFill>
              </a:rPr>
              <a:t>round robin</a:t>
            </a:r>
            <a:r>
              <a:rPr lang="ko-KR" altLang="en-US" sz="1200" dirty="0">
                <a:solidFill>
                  <a:schemeClr val="tx1"/>
                </a:solidFill>
              </a:rPr>
              <a:t>방식으로 동작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옵션을 통해 클러스터 개수 지정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200" dirty="0" err="1">
                <a:solidFill>
                  <a:schemeClr val="tx1"/>
                </a:solidFill>
              </a:rPr>
              <a:t>test.log</a:t>
            </a:r>
            <a:r>
              <a:rPr lang="ko-KR" altLang="en-US" sz="1200" dirty="0">
                <a:solidFill>
                  <a:schemeClr val="tx1"/>
                </a:solidFill>
              </a:rPr>
              <a:t>에 클러스터 번호가 붙어서 기록되는 것을 확인 가능</a:t>
            </a:r>
            <a:endParaRPr lang="en-US" altLang="ko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622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sp>
        <p:nvSpPr>
          <p:cNvPr id="5" name="화살표: 갈매기형 수장 13">
            <a:extLst>
              <a:ext uri="{FF2B5EF4-FFF2-40B4-BE49-F238E27FC236}">
                <a16:creationId xmlns:a16="http://schemas.microsoft.com/office/drawing/2014/main" id="{1483B961-116C-1E46-B1AC-C9215F59A55B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CCB85-1272-404C-8C02-967C4D02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0" y="1753394"/>
            <a:ext cx="5738732" cy="1380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0AA11-82BC-6642-88BD-3081091FC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2" y="3679136"/>
            <a:ext cx="5741784" cy="1824849"/>
          </a:xfrm>
          <a:prstGeom prst="rect">
            <a:avLst/>
          </a:prstGeom>
        </p:spPr>
      </p:pic>
      <p:sp>
        <p:nvSpPr>
          <p:cNvPr id="11" name="직사각형 11">
            <a:extLst>
              <a:ext uri="{FF2B5EF4-FFF2-40B4-BE49-F238E27FC236}">
                <a16:creationId xmlns:a16="http://schemas.microsoft.com/office/drawing/2014/main" id="{A64CF228-071C-0D48-AFEC-A437B2BCB763}"/>
              </a:ext>
            </a:extLst>
          </p:cNvPr>
          <p:cNvSpPr/>
          <p:nvPr/>
        </p:nvSpPr>
        <p:spPr>
          <a:xfrm>
            <a:off x="6611815" y="1753394"/>
            <a:ext cx="5157663" cy="375059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pm2 scale : </a:t>
            </a:r>
            <a:r>
              <a:rPr lang="ko-KR" altLang="en-US" dirty="0">
                <a:solidFill>
                  <a:schemeClr val="tx1"/>
                </a:solidFill>
              </a:rPr>
              <a:t>클러스터 개수 조정 가능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All : </a:t>
            </a:r>
            <a:r>
              <a:rPr lang="ko-KR" altLang="en-US" dirty="0">
                <a:solidFill>
                  <a:schemeClr val="tx1"/>
                </a:solidFill>
              </a:rPr>
              <a:t>전체 중단 및 </a:t>
            </a:r>
            <a:r>
              <a:rPr lang="ko-KR" altLang="en-US" dirty="0" err="1">
                <a:solidFill>
                  <a:schemeClr val="tx1"/>
                </a:solidFill>
              </a:rPr>
              <a:t>재시작</a:t>
            </a:r>
            <a:r>
              <a:rPr lang="ko-KR" altLang="en-US" dirty="0">
                <a:solidFill>
                  <a:schemeClr val="tx1"/>
                </a:solidFill>
              </a:rPr>
              <a:t> 가능</a:t>
            </a:r>
            <a:endParaRPr lang="en-US" altLang="k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8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sp>
        <p:nvSpPr>
          <p:cNvPr id="5" name="화살표: 갈매기형 수장 13">
            <a:extLst>
              <a:ext uri="{FF2B5EF4-FFF2-40B4-BE49-F238E27FC236}">
                <a16:creationId xmlns:a16="http://schemas.microsoft.com/office/drawing/2014/main" id="{1483B961-116C-1E46-B1AC-C9215F59A55B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0DA98-A8CB-204E-A49E-CDCF953B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8" y="1000861"/>
            <a:ext cx="4774331" cy="312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25153-3F9B-2345-AE06-5908B7CAB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71" y="1000861"/>
            <a:ext cx="4771139" cy="3122730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50A9118A-79D1-5341-BBF3-9F55AC378821}"/>
              </a:ext>
            </a:extLst>
          </p:cNvPr>
          <p:cNvSpPr/>
          <p:nvPr/>
        </p:nvSpPr>
        <p:spPr>
          <a:xfrm>
            <a:off x="977088" y="4290647"/>
            <a:ext cx="10254122" cy="191672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pm2 </a:t>
            </a:r>
            <a:r>
              <a:rPr lang="en-US" altLang="ko" dirty="0" err="1">
                <a:solidFill>
                  <a:schemeClr val="tx1"/>
                </a:solidFill>
              </a:rPr>
              <a:t>monit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프로세스 실시간 모니터링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pm2</a:t>
            </a:r>
            <a:r>
              <a:rPr lang="ko-KR" altLang="en-US" dirty="0">
                <a:solidFill>
                  <a:schemeClr val="tx1"/>
                </a:solidFill>
              </a:rPr>
              <a:t>로 관리되는 </a:t>
            </a:r>
            <a:r>
              <a:rPr lang="ko-KR" altLang="en-US" dirty="0" err="1">
                <a:solidFill>
                  <a:schemeClr val="tx1"/>
                </a:solidFill>
              </a:rPr>
              <a:t>프로세스별</a:t>
            </a:r>
            <a:r>
              <a:rPr lang="ko-KR" altLang="en-US" dirty="0">
                <a:solidFill>
                  <a:schemeClr val="tx1"/>
                </a:solidFill>
              </a:rPr>
              <a:t> 상태 및 실시간 로그 확인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종료는</a:t>
            </a:r>
            <a:r>
              <a:rPr lang="en-US" altLang="ko-KR" dirty="0">
                <a:solidFill>
                  <a:schemeClr val="tx1"/>
                </a:solidFill>
              </a:rPr>
              <a:t> q</a:t>
            </a:r>
            <a:r>
              <a:rPr lang="ko-KR" altLang="en-US" dirty="0">
                <a:solidFill>
                  <a:schemeClr val="tx1"/>
                </a:solidFill>
              </a:rPr>
              <a:t> 로 빠져 나올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sp>
        <p:nvSpPr>
          <p:cNvPr id="5" name="화살표: 갈매기형 수장 13">
            <a:extLst>
              <a:ext uri="{FF2B5EF4-FFF2-40B4-BE49-F238E27FC236}">
                <a16:creationId xmlns:a16="http://schemas.microsoft.com/office/drawing/2014/main" id="{1483B961-116C-1E46-B1AC-C9215F59A55B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1F923-7923-6746-B759-15A76DAEB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" y="5468983"/>
            <a:ext cx="4601502" cy="922397"/>
          </a:xfrm>
          <a:prstGeom prst="rect">
            <a:avLst/>
          </a:prstGeom>
        </p:spPr>
      </p:pic>
      <p:sp>
        <p:nvSpPr>
          <p:cNvPr id="15" name="직사각형 11">
            <a:extLst>
              <a:ext uri="{FF2B5EF4-FFF2-40B4-BE49-F238E27FC236}">
                <a16:creationId xmlns:a16="http://schemas.microsoft.com/office/drawing/2014/main" id="{515F67ED-2100-4243-8E35-A3DC48F3C448}"/>
              </a:ext>
            </a:extLst>
          </p:cNvPr>
          <p:cNvSpPr/>
          <p:nvPr/>
        </p:nvSpPr>
        <p:spPr>
          <a:xfrm>
            <a:off x="5497397" y="1085262"/>
            <a:ext cx="6245133" cy="530611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pm2 </a:t>
            </a:r>
            <a:r>
              <a:rPr lang="ko-KR" altLang="en-US" dirty="0">
                <a:solidFill>
                  <a:schemeClr val="tx1"/>
                </a:solidFill>
              </a:rPr>
              <a:t>컴퓨터 </a:t>
            </a:r>
            <a:r>
              <a:rPr lang="ko-KR" altLang="en-US" dirty="0" err="1">
                <a:solidFill>
                  <a:schemeClr val="tx1"/>
                </a:solidFill>
              </a:rPr>
              <a:t>재부팅시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server </a:t>
            </a:r>
            <a:r>
              <a:rPr lang="ko-KR" altLang="en-US" dirty="0">
                <a:solidFill>
                  <a:schemeClr val="tx1"/>
                </a:solidFill>
              </a:rPr>
              <a:t>자동실행 방법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pm2 save &gt; pm2 startup [</a:t>
            </a:r>
            <a:r>
              <a:rPr lang="ko-KR" altLang="en-US" dirty="0">
                <a:solidFill>
                  <a:schemeClr val="tx1"/>
                </a:solidFill>
              </a:rPr>
              <a:t>사용중인 </a:t>
            </a:r>
            <a:r>
              <a:rPr lang="en-US" altLang="ko-KR" dirty="0" err="1">
                <a:solidFill>
                  <a:schemeClr val="tx1"/>
                </a:solidFill>
              </a:rPr>
              <a:t>os</a:t>
            </a:r>
            <a:r>
              <a:rPr lang="en-US" altLang="ko" dirty="0">
                <a:solidFill>
                  <a:schemeClr val="tx1"/>
                </a:solidFill>
              </a:rPr>
              <a:t>]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pm2 startup </a:t>
            </a:r>
            <a:r>
              <a:rPr lang="ko-KR" altLang="en-US" dirty="0">
                <a:solidFill>
                  <a:schemeClr val="tx1"/>
                </a:solidFill>
              </a:rPr>
              <a:t>옵션 </a:t>
            </a:r>
            <a:r>
              <a:rPr lang="ko-KR" altLang="en-US" dirty="0" err="1">
                <a:solidFill>
                  <a:schemeClr val="tx1"/>
                </a:solidFill>
              </a:rPr>
              <a:t>미입력시</a:t>
            </a:r>
            <a:r>
              <a:rPr lang="ko-KR" altLang="en-US" dirty="0">
                <a:solidFill>
                  <a:schemeClr val="tx1"/>
                </a:solidFill>
              </a:rPr>
              <a:t> 자동으로 찾아준다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표시되는 명령어 입력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재부팅 후 확인</a:t>
            </a:r>
            <a:endParaRPr lang="en-US" altLang="ko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44DA2F-0C6A-AA41-8C15-90E163AAA321}"/>
              </a:ext>
            </a:extLst>
          </p:cNvPr>
          <p:cNvGrpSpPr/>
          <p:nvPr/>
        </p:nvGrpSpPr>
        <p:grpSpPr>
          <a:xfrm>
            <a:off x="357051" y="1085262"/>
            <a:ext cx="4737463" cy="4157039"/>
            <a:chOff x="357051" y="1085262"/>
            <a:chExt cx="4737463" cy="415703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5DF9FB-A211-8C4A-A463-3D85EA336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52" y="1085262"/>
              <a:ext cx="4601502" cy="4157039"/>
            </a:xfrm>
            <a:prstGeom prst="rect">
              <a:avLst/>
            </a:prstGeom>
          </p:spPr>
        </p:pic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9209EB9B-DC34-FB43-B06A-93823A5B15E1}"/>
                </a:ext>
              </a:extLst>
            </p:cNvPr>
            <p:cNvSpPr/>
            <p:nvPr/>
          </p:nvSpPr>
          <p:spPr>
            <a:xfrm>
              <a:off x="357051" y="1959430"/>
              <a:ext cx="4737463" cy="278674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757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0FFE7-0154-437C-A351-5C0FA8D7EDB3}"/>
              </a:ext>
            </a:extLst>
          </p:cNvPr>
          <p:cNvSpPr/>
          <p:nvPr/>
        </p:nvSpPr>
        <p:spPr>
          <a:xfrm>
            <a:off x="0" y="456567"/>
            <a:ext cx="12192000" cy="1056896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510CC2-7B30-41ED-95F0-0C20D11B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634"/>
            <a:ext cx="10390616" cy="1325563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목차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AEC71AB-A932-4F44-978F-318D9E96D5AA}"/>
              </a:ext>
            </a:extLst>
          </p:cNvPr>
          <p:cNvSpPr/>
          <p:nvPr/>
        </p:nvSpPr>
        <p:spPr>
          <a:xfrm>
            <a:off x="5491480" y="1810861"/>
            <a:ext cx="1209040" cy="1158240"/>
          </a:xfrm>
          <a:prstGeom prst="flowChartConnector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endParaRPr lang="ko-KR" altLang="en-US" sz="5400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41D98-2FAB-462B-9AEF-72CCBEBF0E0D}"/>
              </a:ext>
            </a:extLst>
          </p:cNvPr>
          <p:cNvSpPr txBox="1"/>
          <p:nvPr/>
        </p:nvSpPr>
        <p:spPr>
          <a:xfrm>
            <a:off x="1797070" y="3759769"/>
            <a:ext cx="1005404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란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71DBCE-94A4-431D-8E20-9C359ABA5446}"/>
              </a:ext>
            </a:extLst>
          </p:cNvPr>
          <p:cNvSpPr txBox="1"/>
          <p:nvPr/>
        </p:nvSpPr>
        <p:spPr>
          <a:xfrm>
            <a:off x="5525754" y="3759769"/>
            <a:ext cx="1063112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란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7884-4905-4D00-8A94-25562EC24F04}"/>
              </a:ext>
            </a:extLst>
          </p:cNvPr>
          <p:cNvSpPr txBox="1"/>
          <p:nvPr/>
        </p:nvSpPr>
        <p:spPr>
          <a:xfrm>
            <a:off x="8093598" y="3781030"/>
            <a:ext cx="3785331" cy="296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소개 및 특징 </a:t>
            </a: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&amp;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사용방법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 및 </a:t>
            </a: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생성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Facts 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정의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Handling Events &amp; Run the Engine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Example</a:t>
            </a:r>
            <a:endParaRPr lang="ko-KR" altLang="en-US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B5C34C-E1E4-4579-BCDD-E755E113A26B}"/>
              </a:ext>
            </a:extLst>
          </p:cNvPr>
          <p:cNvSpPr/>
          <p:nvPr/>
        </p:nvSpPr>
        <p:spPr>
          <a:xfrm>
            <a:off x="5246247" y="3057724"/>
            <a:ext cx="16995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endParaRPr lang="en-US" altLang="ko-KR" sz="3600" b="1" cap="none" spc="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7C215F-DB2D-4BC1-AA27-737ED25B0500}"/>
              </a:ext>
            </a:extLst>
          </p:cNvPr>
          <p:cNvSpPr/>
          <p:nvPr/>
        </p:nvSpPr>
        <p:spPr>
          <a:xfrm>
            <a:off x="1792267" y="3032229"/>
            <a:ext cx="9605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4D7615-62E8-4CBE-8470-F6B7351E27F7}"/>
              </a:ext>
            </a:extLst>
          </p:cNvPr>
          <p:cNvSpPr/>
          <p:nvPr/>
        </p:nvSpPr>
        <p:spPr>
          <a:xfrm>
            <a:off x="8033383" y="3032229"/>
            <a:ext cx="37721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10060-77BF-4CE6-9929-E5F03B40AFAB}"/>
              </a:ext>
            </a:extLst>
          </p:cNvPr>
          <p:cNvSpPr/>
          <p:nvPr/>
        </p:nvSpPr>
        <p:spPr>
          <a:xfrm>
            <a:off x="351266" y="573979"/>
            <a:ext cx="152400" cy="75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5C88DA-A718-4E36-90EE-F7830A63E184}"/>
              </a:ext>
            </a:extLst>
          </p:cNvPr>
          <p:cNvCxnSpPr/>
          <p:nvPr/>
        </p:nvCxnSpPr>
        <p:spPr>
          <a:xfrm>
            <a:off x="1359822" y="3759769"/>
            <a:ext cx="18036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EB95F7-49BB-41E4-B4EF-5D654B8E730A}"/>
              </a:ext>
            </a:extLst>
          </p:cNvPr>
          <p:cNvCxnSpPr/>
          <p:nvPr/>
        </p:nvCxnSpPr>
        <p:spPr>
          <a:xfrm>
            <a:off x="5221892" y="3752455"/>
            <a:ext cx="18036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4554309-4455-4624-A906-D2C6991AC87F}"/>
              </a:ext>
            </a:extLst>
          </p:cNvPr>
          <p:cNvCxnSpPr/>
          <p:nvPr/>
        </p:nvCxnSpPr>
        <p:spPr>
          <a:xfrm>
            <a:off x="9049098" y="3750244"/>
            <a:ext cx="18036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1E9FBB16-68D5-4DA8-BE82-42CF108844FD}"/>
              </a:ext>
            </a:extLst>
          </p:cNvPr>
          <p:cNvSpPr/>
          <p:nvPr/>
        </p:nvSpPr>
        <p:spPr>
          <a:xfrm>
            <a:off x="1771699" y="1878422"/>
            <a:ext cx="1056143" cy="1023117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endParaRPr lang="ko-KR" altLang="en-US" sz="4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357F67BB-63D7-4B40-8BBA-0A111C59396D}"/>
              </a:ext>
            </a:extLst>
          </p:cNvPr>
          <p:cNvSpPr/>
          <p:nvPr/>
        </p:nvSpPr>
        <p:spPr>
          <a:xfrm>
            <a:off x="9422875" y="1871887"/>
            <a:ext cx="1056143" cy="1023117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</a:t>
            </a:r>
            <a:endParaRPr lang="ko-KR" altLang="en-US" sz="4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61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953628-D66B-C64D-BAF1-5ED7B755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15" y="1105850"/>
            <a:ext cx="5329646" cy="3261219"/>
          </a:xfrm>
          <a:prstGeom prst="rect">
            <a:avLst/>
          </a:prstGeom>
        </p:spPr>
      </p:pic>
      <p:sp>
        <p:nvSpPr>
          <p:cNvPr id="11" name="직사각형 11">
            <a:extLst>
              <a:ext uri="{FF2B5EF4-FFF2-40B4-BE49-F238E27FC236}">
                <a16:creationId xmlns:a16="http://schemas.microsoft.com/office/drawing/2014/main" id="{F244F77B-A89D-9040-9702-84D2F413065B}"/>
              </a:ext>
            </a:extLst>
          </p:cNvPr>
          <p:cNvSpPr/>
          <p:nvPr/>
        </p:nvSpPr>
        <p:spPr>
          <a:xfrm>
            <a:off x="6594398" y="1105850"/>
            <a:ext cx="5157663" cy="326121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Event-Driven </a:t>
            </a:r>
            <a:r>
              <a:rPr lang="ko-KR" altLang="en-US" sz="1600" dirty="0">
                <a:solidFill>
                  <a:schemeClr val="tx1"/>
                </a:solidFill>
              </a:rPr>
              <a:t>방식으로 클라이언트에 요청을 처리해주는 </a:t>
            </a:r>
            <a:r>
              <a:rPr lang="ko-KR" altLang="en-US" sz="1600" dirty="0" err="1">
                <a:solidFill>
                  <a:schemeClr val="tx1"/>
                </a:solidFill>
              </a:rPr>
              <a:t>웹서버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Event-Driven : </a:t>
            </a:r>
            <a:r>
              <a:rPr lang="ko-KR" altLang="en-US" sz="1600" dirty="0">
                <a:solidFill>
                  <a:schemeClr val="tx1"/>
                </a:solidFill>
              </a:rPr>
              <a:t>특정 행동이 자동으로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혹은 정해진 순서에 따라 발생하는 게 아니라 어떤 일에 대한 반응으로 일어나는 구조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요청이 들어오면 어떤 동작을 </a:t>
            </a:r>
            <a:r>
              <a:rPr lang="ko-KR" altLang="en-US" sz="1600" dirty="0" err="1">
                <a:solidFill>
                  <a:schemeClr val="tx1"/>
                </a:solidFill>
              </a:rPr>
              <a:t>해야하는지만</a:t>
            </a:r>
            <a:r>
              <a:rPr lang="ko-KR" altLang="en-US" sz="1600" dirty="0">
                <a:solidFill>
                  <a:schemeClr val="tx1"/>
                </a:solidFill>
              </a:rPr>
              <a:t> 알려주고 다른 요청을 처리하는 방식</a:t>
            </a:r>
            <a:endParaRPr lang="en-US" altLang="ko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A40E81-45F9-7841-BB2D-DA06B0FE78FF}"/>
              </a:ext>
            </a:extLst>
          </p:cNvPr>
          <p:cNvSpPr/>
          <p:nvPr/>
        </p:nvSpPr>
        <p:spPr>
          <a:xfrm>
            <a:off x="785215" y="4715553"/>
            <a:ext cx="10966846" cy="158945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클라이언트의 요청 처리를 분산시킬 수 있는 로드 밸런스를 사용함으로써 효율적인 처리를 한다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</a:rPr>
              <a:t>정적파일을</a:t>
            </a:r>
            <a:r>
              <a:rPr lang="ko-KR" altLang="en-US" sz="1600" dirty="0">
                <a:solidFill>
                  <a:schemeClr val="tx1"/>
                </a:solidFill>
              </a:rPr>
              <a:t> 다이렉트로 제공해주기 때문에 </a:t>
            </a:r>
            <a:r>
              <a:rPr lang="ko-KR" altLang="en-US" sz="1600" dirty="0" err="1">
                <a:solidFill>
                  <a:schemeClr val="tx1"/>
                </a:solidFill>
              </a:rPr>
              <a:t>백엔드</a:t>
            </a:r>
            <a:r>
              <a:rPr lang="ko-KR" altLang="en-US" sz="1600" dirty="0">
                <a:solidFill>
                  <a:schemeClr val="tx1"/>
                </a:solidFill>
              </a:rPr>
              <a:t> 서버에 부담을 주지 않는다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클라이언트는 </a:t>
            </a:r>
            <a:r>
              <a:rPr lang="en-US" altLang="ko-KR" sz="1600" dirty="0" err="1">
                <a:solidFill>
                  <a:schemeClr val="tx1"/>
                </a:solidFill>
              </a:rPr>
              <a:t>nginx</a:t>
            </a:r>
            <a:r>
              <a:rPr lang="ko-KR" altLang="en-US" sz="1600" dirty="0">
                <a:solidFill>
                  <a:schemeClr val="tx1"/>
                </a:solidFill>
              </a:rPr>
              <a:t> 포트로만 </a:t>
            </a:r>
            <a:r>
              <a:rPr lang="ko-KR" altLang="en-US" sz="1600" dirty="0" err="1">
                <a:solidFill>
                  <a:schemeClr val="tx1"/>
                </a:solidFill>
              </a:rPr>
              <a:t>백엔드</a:t>
            </a:r>
            <a:r>
              <a:rPr lang="ko-KR" altLang="en-US" sz="1600" dirty="0">
                <a:solidFill>
                  <a:schemeClr val="tx1"/>
                </a:solidFill>
              </a:rPr>
              <a:t> 서버에 접근할 수 있어 보안에 도움</a:t>
            </a:r>
            <a:endParaRPr lang="en-US" altLang="k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9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">
            <a:extLst>
              <a:ext uri="{FF2B5EF4-FFF2-40B4-BE49-F238E27FC236}">
                <a16:creationId xmlns:a16="http://schemas.microsoft.com/office/drawing/2014/main" id="{95F2CCB2-6066-A04C-A8D0-956924DF1569}"/>
              </a:ext>
            </a:extLst>
          </p:cNvPr>
          <p:cNvSpPr/>
          <p:nvPr/>
        </p:nvSpPr>
        <p:spPr>
          <a:xfrm>
            <a:off x="6174377" y="3100250"/>
            <a:ext cx="5511040" cy="338763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2">
            <a:extLst>
              <a:ext uri="{FF2B5EF4-FFF2-40B4-BE49-F238E27FC236}">
                <a16:creationId xmlns:a16="http://schemas.microsoft.com/office/drawing/2014/main" id="{DF6D831B-7E27-6D47-AD44-DBAEE71C75D5}"/>
              </a:ext>
            </a:extLst>
          </p:cNvPr>
          <p:cNvSpPr/>
          <p:nvPr/>
        </p:nvSpPr>
        <p:spPr>
          <a:xfrm>
            <a:off x="6174377" y="1045029"/>
            <a:ext cx="5503817" cy="1820092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2">
            <a:extLst>
              <a:ext uri="{FF2B5EF4-FFF2-40B4-BE49-F238E27FC236}">
                <a16:creationId xmlns:a16="http://schemas.microsoft.com/office/drawing/2014/main" id="{660D2806-4730-3447-900F-6C3AC8D91A0D}"/>
              </a:ext>
            </a:extLst>
          </p:cNvPr>
          <p:cNvSpPr/>
          <p:nvPr/>
        </p:nvSpPr>
        <p:spPr>
          <a:xfrm>
            <a:off x="486192" y="3100250"/>
            <a:ext cx="5517852" cy="338763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2">
            <a:extLst>
              <a:ext uri="{FF2B5EF4-FFF2-40B4-BE49-F238E27FC236}">
                <a16:creationId xmlns:a16="http://schemas.microsoft.com/office/drawing/2014/main" id="{87B85501-BCF9-A845-8B9F-C2EB2C4E61F7}"/>
              </a:ext>
            </a:extLst>
          </p:cNvPr>
          <p:cNvSpPr/>
          <p:nvPr/>
        </p:nvSpPr>
        <p:spPr>
          <a:xfrm>
            <a:off x="486192" y="1045028"/>
            <a:ext cx="5531432" cy="1820093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sp>
        <p:nvSpPr>
          <p:cNvPr id="5" name="직사각형 11">
            <a:extLst>
              <a:ext uri="{FF2B5EF4-FFF2-40B4-BE49-F238E27FC236}">
                <a16:creationId xmlns:a16="http://schemas.microsoft.com/office/drawing/2014/main" id="{7357D163-DEDF-C649-9D37-114EED3B9A5B}"/>
              </a:ext>
            </a:extLst>
          </p:cNvPr>
          <p:cNvSpPr/>
          <p:nvPr/>
        </p:nvSpPr>
        <p:spPr>
          <a:xfrm>
            <a:off x="612576" y="1162456"/>
            <a:ext cx="5291833" cy="158945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Linux/Ubuntu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$ </a:t>
            </a:r>
            <a:r>
              <a:rPr lang="en-US" altLang="ko-KR" sz="1600" dirty="0" err="1">
                <a:solidFill>
                  <a:schemeClr val="tx1"/>
                </a:solidFill>
              </a:rPr>
              <a:t>sudo</a:t>
            </a:r>
            <a:r>
              <a:rPr lang="en-US" altLang="ko-KR" sz="1600" dirty="0">
                <a:solidFill>
                  <a:schemeClr val="tx1"/>
                </a:solidFill>
              </a:rPr>
              <a:t> apt-get install </a:t>
            </a:r>
            <a:r>
              <a:rPr lang="en-US" altLang="ko-KR" sz="1600" dirty="0" err="1">
                <a:solidFill>
                  <a:schemeClr val="tx1"/>
                </a:solidFill>
              </a:rPr>
              <a:t>nginx</a:t>
            </a:r>
            <a:r>
              <a:rPr lang="en-US" altLang="ko-KR" sz="1600" dirty="0">
                <a:solidFill>
                  <a:schemeClr val="tx1"/>
                </a:solidFill>
              </a:rPr>
              <a:t> #</a:t>
            </a:r>
            <a:r>
              <a:rPr lang="ko-KR" altLang="en-US" sz="1600" dirty="0">
                <a:solidFill>
                  <a:schemeClr val="tx1"/>
                </a:solidFill>
              </a:rPr>
              <a:t>설치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$ </a:t>
            </a:r>
            <a:r>
              <a:rPr lang="en-US" altLang="ko-KR" sz="1600" dirty="0" err="1">
                <a:solidFill>
                  <a:schemeClr val="tx1"/>
                </a:solidFill>
              </a:rPr>
              <a:t>sudo</a:t>
            </a:r>
            <a:r>
              <a:rPr lang="en-US" altLang="ko-KR" sz="1600" dirty="0">
                <a:solidFill>
                  <a:schemeClr val="tx1"/>
                </a:solidFill>
              </a:rPr>
              <a:t> apt-get remove </a:t>
            </a:r>
            <a:r>
              <a:rPr lang="en-US" altLang="ko-KR" sz="1600" dirty="0" err="1">
                <a:solidFill>
                  <a:schemeClr val="tx1"/>
                </a:solidFill>
              </a:rPr>
              <a:t>nginx</a:t>
            </a:r>
            <a:r>
              <a:rPr lang="en-US" altLang="ko-KR" sz="1600" dirty="0">
                <a:solidFill>
                  <a:schemeClr val="tx1"/>
                </a:solidFill>
              </a:rPr>
              <a:t> #</a:t>
            </a:r>
            <a:r>
              <a:rPr lang="ko-KR" altLang="en-US" sz="1600" dirty="0">
                <a:solidFill>
                  <a:schemeClr val="tx1"/>
                </a:solidFill>
              </a:rPr>
              <a:t>제거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직사각형 11">
            <a:extLst>
              <a:ext uri="{FF2B5EF4-FFF2-40B4-BE49-F238E27FC236}">
                <a16:creationId xmlns:a16="http://schemas.microsoft.com/office/drawing/2014/main" id="{7FAC5919-B76A-C54C-8089-CA637B5AA590}"/>
              </a:ext>
            </a:extLst>
          </p:cNvPr>
          <p:cNvSpPr/>
          <p:nvPr/>
        </p:nvSpPr>
        <p:spPr>
          <a:xfrm>
            <a:off x="612576" y="3220063"/>
            <a:ext cx="5291834" cy="158945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Linux/CentOS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설치 </a:t>
            </a:r>
            <a:r>
              <a:rPr lang="en-US" altLang="ko-KR" sz="1600" dirty="0">
                <a:solidFill>
                  <a:schemeClr val="tx1"/>
                </a:solidFill>
              </a:rPr>
              <a:t>repo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설정하지 않고 </a:t>
            </a:r>
            <a:r>
              <a:rPr lang="en-US" altLang="ko-KR" sz="1600" dirty="0">
                <a:solidFill>
                  <a:schemeClr val="tx1"/>
                </a:solidFill>
              </a:rPr>
              <a:t>yum install</a:t>
            </a:r>
            <a:r>
              <a:rPr lang="ko-KR" altLang="en-US" sz="1600" dirty="0">
                <a:solidFill>
                  <a:schemeClr val="tx1"/>
                </a:solidFill>
              </a:rPr>
              <a:t> 을 하는 경우 </a:t>
            </a:r>
            <a:r>
              <a:rPr lang="ko-KR" altLang="en-US" sz="1600" dirty="0" err="1">
                <a:solidFill>
                  <a:schemeClr val="tx1"/>
                </a:solidFill>
              </a:rPr>
              <a:t>구버전</a:t>
            </a:r>
            <a:r>
              <a:rPr lang="ko-KR" altLang="en-US" sz="1600" dirty="0">
                <a:solidFill>
                  <a:schemeClr val="tx1"/>
                </a:solidFill>
              </a:rPr>
              <a:t> 설치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$ vi 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yum.repos.d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nginx.repo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ECD96-31C1-8448-9A4B-8D116D996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0" t="46915" r="39934" b="33583"/>
          <a:stretch/>
        </p:blipFill>
        <p:spPr>
          <a:xfrm>
            <a:off x="612574" y="4903202"/>
            <a:ext cx="5291834" cy="840952"/>
          </a:xfrm>
          <a:prstGeom prst="rect">
            <a:avLst/>
          </a:prstGeom>
        </p:spPr>
      </p:pic>
      <p:sp>
        <p:nvSpPr>
          <p:cNvPr id="11" name="직사각형 11">
            <a:extLst>
              <a:ext uri="{FF2B5EF4-FFF2-40B4-BE49-F238E27FC236}">
                <a16:creationId xmlns:a16="http://schemas.microsoft.com/office/drawing/2014/main" id="{44C42FA6-DF4F-8845-AB89-A030FC35C33B}"/>
              </a:ext>
            </a:extLst>
          </p:cNvPr>
          <p:cNvSpPr/>
          <p:nvPr/>
        </p:nvSpPr>
        <p:spPr>
          <a:xfrm>
            <a:off x="612576" y="5837839"/>
            <a:ext cx="5291832" cy="51941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$ yum install </a:t>
            </a:r>
            <a:r>
              <a:rPr lang="en-US" altLang="ko-KR" sz="1600" dirty="0" err="1">
                <a:solidFill>
                  <a:schemeClr val="tx1"/>
                </a:solidFill>
              </a:rPr>
              <a:t>nginx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76F334-A0E9-714B-A39D-0DD5D3FAA903}"/>
              </a:ext>
            </a:extLst>
          </p:cNvPr>
          <p:cNvSpPr/>
          <p:nvPr/>
        </p:nvSpPr>
        <p:spPr>
          <a:xfrm>
            <a:off x="6287593" y="1162456"/>
            <a:ext cx="5291833" cy="158945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MacOS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$ brew install </a:t>
            </a:r>
            <a:r>
              <a:rPr lang="en-US" altLang="ko-KR" sz="1600" dirty="0" err="1">
                <a:solidFill>
                  <a:schemeClr val="tx1"/>
                </a:solidFill>
              </a:rPr>
              <a:t>nginx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AD04795C-C1DE-5143-A2FC-622B45F5C86B}"/>
              </a:ext>
            </a:extLst>
          </p:cNvPr>
          <p:cNvSpPr/>
          <p:nvPr/>
        </p:nvSpPr>
        <p:spPr>
          <a:xfrm>
            <a:off x="6287592" y="3220063"/>
            <a:ext cx="5291833" cy="124743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Windows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URL : </a:t>
            </a:r>
            <a:r>
              <a:rPr lang="en-US" altLang="ko-KR" sz="1600" dirty="0">
                <a:solidFill>
                  <a:schemeClr val="tx1"/>
                </a:solidFill>
                <a:hlinkClick r:id="rId3"/>
              </a:rPr>
              <a:t>http://nginx.org/en/download.html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</a:rPr>
              <a:t>이동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nginx.exe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설치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BD76A-4D62-A647-8FC3-8F03F16C9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7"/>
          <a:stretch/>
        </p:blipFill>
        <p:spPr>
          <a:xfrm>
            <a:off x="6287592" y="4713282"/>
            <a:ext cx="2960911" cy="1654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712A0-1C2A-294A-B8E8-B68A27D97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966" y="4707910"/>
            <a:ext cx="2179494" cy="16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4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21412-A4E1-D84F-9422-00A11B691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r="523"/>
          <a:stretch/>
        </p:blipFill>
        <p:spPr>
          <a:xfrm>
            <a:off x="830292" y="2027445"/>
            <a:ext cx="4116178" cy="4548941"/>
          </a:xfrm>
          <a:prstGeom prst="rect">
            <a:avLst/>
          </a:prstGeom>
        </p:spPr>
      </p:pic>
      <p:sp>
        <p:nvSpPr>
          <p:cNvPr id="7" name="직사각형 11">
            <a:extLst>
              <a:ext uri="{FF2B5EF4-FFF2-40B4-BE49-F238E27FC236}">
                <a16:creationId xmlns:a16="http://schemas.microsoft.com/office/drawing/2014/main" id="{58F87426-371E-284A-94A2-9D8DFB29C1FC}"/>
              </a:ext>
            </a:extLst>
          </p:cNvPr>
          <p:cNvSpPr/>
          <p:nvPr/>
        </p:nvSpPr>
        <p:spPr>
          <a:xfrm>
            <a:off x="830291" y="948957"/>
            <a:ext cx="4116178" cy="927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Linux/Ubuntu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CC049-4874-3144-AF01-0229B845F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0" y="2036622"/>
            <a:ext cx="5840671" cy="4539764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E94229A4-D70C-3F49-BD93-54C605A6A917}"/>
              </a:ext>
            </a:extLst>
          </p:cNvPr>
          <p:cNvSpPr/>
          <p:nvPr/>
        </p:nvSpPr>
        <p:spPr>
          <a:xfrm>
            <a:off x="5904409" y="948956"/>
            <a:ext cx="5840671" cy="92760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/>
                </a:solidFill>
              </a:rPr>
              <a:t>nginx</a:t>
            </a:r>
            <a:r>
              <a:rPr lang="en-US" altLang="ko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설치 확인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/>
                </a:solidFill>
              </a:rPr>
              <a:t>nginx</a:t>
            </a:r>
            <a:r>
              <a:rPr lang="en-US" altLang="ko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기본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포트 </a:t>
            </a:r>
            <a:r>
              <a:rPr lang="en-US" altLang="ko-KR" sz="1600" dirty="0">
                <a:solidFill>
                  <a:schemeClr val="tx1"/>
                </a:solidFill>
              </a:rPr>
              <a:t>80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macOS 8080</a:t>
            </a:r>
          </a:p>
        </p:txBody>
      </p:sp>
    </p:spTree>
    <p:extLst>
      <p:ext uri="{BB962C8B-B14F-4D97-AF65-F5344CB8AC3E}">
        <p14:creationId xmlns:p14="http://schemas.microsoft.com/office/powerpoint/2010/main" val="138682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9" name="직사각형 11">
            <a:extLst>
              <a:ext uri="{FF2B5EF4-FFF2-40B4-BE49-F238E27FC236}">
                <a16:creationId xmlns:a16="http://schemas.microsoft.com/office/drawing/2014/main" id="{17132C78-F2DE-4849-8BE7-9280E1278AD2}"/>
              </a:ext>
            </a:extLst>
          </p:cNvPr>
          <p:cNvSpPr/>
          <p:nvPr/>
        </p:nvSpPr>
        <p:spPr>
          <a:xfrm>
            <a:off x="6351527" y="846545"/>
            <a:ext cx="5291833" cy="541251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</a:rPr>
              <a:t>nginx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설정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전 디렉토리 확인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nginx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nginx</a:t>
            </a:r>
            <a:r>
              <a:rPr lang="ko-KR" altLang="en-US" sz="1400" dirty="0">
                <a:solidFill>
                  <a:schemeClr val="tx1"/>
                </a:solidFill>
              </a:rPr>
              <a:t> 설정하는 디렉토리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모든 설정은 이 디렉토리 안에서 이루어진다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nginx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nginx.conf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nginx</a:t>
            </a:r>
            <a:r>
              <a:rPr lang="ko-KR" altLang="en-US" sz="1400" dirty="0">
                <a:solidFill>
                  <a:schemeClr val="tx1"/>
                </a:solidFill>
              </a:rPr>
              <a:t>의 메인 설정 파일로 </a:t>
            </a:r>
            <a:r>
              <a:rPr lang="en-US" altLang="ko-KR" sz="1400" dirty="0" err="1">
                <a:solidFill>
                  <a:schemeClr val="tx1"/>
                </a:solidFill>
              </a:rPr>
              <a:t>nginx</a:t>
            </a:r>
            <a:r>
              <a:rPr lang="ko-KR" altLang="en-US" sz="1400" dirty="0">
                <a:solidFill>
                  <a:schemeClr val="tx1"/>
                </a:solidFill>
              </a:rPr>
              <a:t>의 글로벌 설정을 수정 할 수 있다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nginx</a:t>
            </a:r>
            <a:r>
              <a:rPr lang="en-US" altLang="ko-KR" sz="1400" dirty="0">
                <a:solidFill>
                  <a:schemeClr val="tx1"/>
                </a:solidFill>
              </a:rPr>
              <a:t>/sites-available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프록시 설정 및 어떻게 요청을 처리해야 할지에 대해 설정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nginx</a:t>
            </a:r>
            <a:r>
              <a:rPr lang="en-US" altLang="ko-KR" sz="1400" dirty="0">
                <a:solidFill>
                  <a:schemeClr val="tx1"/>
                </a:solidFill>
              </a:rPr>
              <a:t>/sites-enabled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sites-available</a:t>
            </a:r>
            <a:r>
              <a:rPr lang="ko-KR" altLang="en-US" sz="1400" dirty="0">
                <a:solidFill>
                  <a:schemeClr val="tx1"/>
                </a:solidFill>
              </a:rPr>
              <a:t> 디렉토리에서 연결된 파일들이 존재하는 곳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이곳에 디렉토리와 연결 되어 있어야 </a:t>
            </a:r>
            <a:r>
              <a:rPr lang="en-US" altLang="ko-KR" sz="1400" dirty="0" err="1">
                <a:solidFill>
                  <a:schemeClr val="tx1"/>
                </a:solidFill>
              </a:rPr>
              <a:t>nginx</a:t>
            </a:r>
            <a:r>
              <a:rPr lang="ko-KR" altLang="en-US" sz="1400" dirty="0">
                <a:solidFill>
                  <a:schemeClr val="tx1"/>
                </a:solidFill>
              </a:rPr>
              <a:t>가 프록시 설정을 적용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nginx</a:t>
            </a:r>
            <a:r>
              <a:rPr lang="en-US" altLang="ko-KR" sz="1400" dirty="0">
                <a:solidFill>
                  <a:schemeClr val="tx1"/>
                </a:solidFill>
              </a:rPr>
              <a:t>/snippets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디렉토리에 있는 파일들에 공통적으로 포함될 수 있는 설정들을 정의 할 수 있는 디렉토리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4026A-938F-B044-9F5F-AD67FA59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0" y="1899081"/>
            <a:ext cx="5263001" cy="330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0FFE7-0154-437C-A351-5C0FA8D7EDB3}"/>
              </a:ext>
            </a:extLst>
          </p:cNvPr>
          <p:cNvSpPr/>
          <p:nvPr/>
        </p:nvSpPr>
        <p:spPr>
          <a:xfrm>
            <a:off x="0" y="456567"/>
            <a:ext cx="12192000" cy="1056896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510CC2-7B30-41ED-95F0-0C20D11B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634"/>
            <a:ext cx="10390616" cy="1325563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목차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22976C8E-E65A-4402-A647-7385D30602DD}"/>
              </a:ext>
            </a:extLst>
          </p:cNvPr>
          <p:cNvSpPr/>
          <p:nvPr/>
        </p:nvSpPr>
        <p:spPr>
          <a:xfrm>
            <a:off x="1668007" y="1836552"/>
            <a:ext cx="1209040" cy="115824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endParaRPr lang="ko-KR" altLang="en-US" sz="5400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41D98-2FAB-462B-9AEF-72CCBEBF0E0D}"/>
              </a:ext>
            </a:extLst>
          </p:cNvPr>
          <p:cNvSpPr txBox="1"/>
          <p:nvPr/>
        </p:nvSpPr>
        <p:spPr>
          <a:xfrm>
            <a:off x="1797070" y="3759769"/>
            <a:ext cx="1005404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란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71DBCE-94A4-431D-8E20-9C359ABA5446}"/>
              </a:ext>
            </a:extLst>
          </p:cNvPr>
          <p:cNvSpPr txBox="1"/>
          <p:nvPr/>
        </p:nvSpPr>
        <p:spPr>
          <a:xfrm>
            <a:off x="5543387" y="3759769"/>
            <a:ext cx="1027845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란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B5C34C-E1E4-4579-BCDD-E755E113A26B}"/>
              </a:ext>
            </a:extLst>
          </p:cNvPr>
          <p:cNvSpPr/>
          <p:nvPr/>
        </p:nvSpPr>
        <p:spPr>
          <a:xfrm>
            <a:off x="5414561" y="3057724"/>
            <a:ext cx="13628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	</a:t>
            </a:r>
            <a:endParaRPr lang="en-US" altLang="ko-KR" sz="28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7C215F-DB2D-4BC1-AA27-737ED25B0500}"/>
              </a:ext>
            </a:extLst>
          </p:cNvPr>
          <p:cNvSpPr/>
          <p:nvPr/>
        </p:nvSpPr>
        <p:spPr>
          <a:xfrm>
            <a:off x="1681659" y="3032229"/>
            <a:ext cx="11817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4D7615-62E8-4CBE-8470-F6B7351E27F7}"/>
              </a:ext>
            </a:extLst>
          </p:cNvPr>
          <p:cNvSpPr/>
          <p:nvPr/>
        </p:nvSpPr>
        <p:spPr>
          <a:xfrm>
            <a:off x="7986095" y="3032229"/>
            <a:ext cx="38667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10060-77BF-4CE6-9929-E5F03B40AFAB}"/>
              </a:ext>
            </a:extLst>
          </p:cNvPr>
          <p:cNvSpPr/>
          <p:nvPr/>
        </p:nvSpPr>
        <p:spPr>
          <a:xfrm>
            <a:off x="351266" y="573979"/>
            <a:ext cx="152400" cy="75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5C88DA-A718-4E36-90EE-F7830A63E184}"/>
              </a:ext>
            </a:extLst>
          </p:cNvPr>
          <p:cNvCxnSpPr/>
          <p:nvPr/>
        </p:nvCxnSpPr>
        <p:spPr>
          <a:xfrm>
            <a:off x="1359822" y="3759769"/>
            <a:ext cx="18036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EB95F7-49BB-41E4-B4EF-5D654B8E730A}"/>
              </a:ext>
            </a:extLst>
          </p:cNvPr>
          <p:cNvCxnSpPr/>
          <p:nvPr/>
        </p:nvCxnSpPr>
        <p:spPr>
          <a:xfrm>
            <a:off x="5221892" y="3752455"/>
            <a:ext cx="18036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4554309-4455-4624-A906-D2C6991AC87F}"/>
              </a:ext>
            </a:extLst>
          </p:cNvPr>
          <p:cNvCxnSpPr/>
          <p:nvPr/>
        </p:nvCxnSpPr>
        <p:spPr>
          <a:xfrm>
            <a:off x="9049098" y="3750244"/>
            <a:ext cx="18036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BD1591CF-E35B-4578-9134-007101B8F94F}"/>
              </a:ext>
            </a:extLst>
          </p:cNvPr>
          <p:cNvSpPr/>
          <p:nvPr/>
        </p:nvSpPr>
        <p:spPr>
          <a:xfrm>
            <a:off x="9422875" y="1871887"/>
            <a:ext cx="1056143" cy="1023117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</a:t>
            </a:r>
            <a:endParaRPr lang="ko-KR" altLang="en-US" sz="4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40B5791-F7C3-4EF4-B507-7FA343B88B58}"/>
              </a:ext>
            </a:extLst>
          </p:cNvPr>
          <p:cNvSpPr/>
          <p:nvPr/>
        </p:nvSpPr>
        <p:spPr>
          <a:xfrm>
            <a:off x="5567927" y="1878421"/>
            <a:ext cx="1056143" cy="1023117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endParaRPr lang="ko-KR" altLang="en-US" sz="4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25679-AA09-8B49-A3BF-0C652C019E4A}"/>
              </a:ext>
            </a:extLst>
          </p:cNvPr>
          <p:cNvSpPr txBox="1"/>
          <p:nvPr/>
        </p:nvSpPr>
        <p:spPr>
          <a:xfrm>
            <a:off x="8093598" y="3781030"/>
            <a:ext cx="3785331" cy="296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소개 및 특징 </a:t>
            </a: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&amp;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사용방법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 및 </a:t>
            </a: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생성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Facts 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정의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Handling Events &amp; Run the Engine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Example</a:t>
            </a:r>
            <a:endParaRPr lang="ko-KR" altLang="en-US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88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04559-21B1-4641-8F20-A46736B413CB}"/>
              </a:ext>
            </a:extLst>
          </p:cNvPr>
          <p:cNvSpPr txBox="1"/>
          <p:nvPr/>
        </p:nvSpPr>
        <p:spPr>
          <a:xfrm>
            <a:off x="336221" y="79248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 vim </a:t>
            </a:r>
            <a:r>
              <a:rPr lang="en-US" dirty="0" err="1"/>
              <a:t>nginx.conf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DCF688-C501-A449-A8FC-4A71705716BC}"/>
              </a:ext>
            </a:extLst>
          </p:cNvPr>
          <p:cNvGrpSpPr/>
          <p:nvPr/>
        </p:nvGrpSpPr>
        <p:grpSpPr>
          <a:xfrm>
            <a:off x="728375" y="1349298"/>
            <a:ext cx="5291833" cy="5118492"/>
            <a:chOff x="728375" y="1349298"/>
            <a:chExt cx="5291833" cy="51184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C22B02-ABC1-6D40-939E-D08F20721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382" y="1438394"/>
              <a:ext cx="5073821" cy="49403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F4DD54-D178-7042-A8E9-BA13099BE227}"/>
                </a:ext>
              </a:extLst>
            </p:cNvPr>
            <p:cNvSpPr/>
            <p:nvPr/>
          </p:nvSpPr>
          <p:spPr>
            <a:xfrm>
              <a:off x="728375" y="1349298"/>
              <a:ext cx="5291833" cy="82519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1">
              <a:extLst>
                <a:ext uri="{FF2B5EF4-FFF2-40B4-BE49-F238E27FC236}">
                  <a16:creationId xmlns:a16="http://schemas.microsoft.com/office/drawing/2014/main" id="{5B2887E1-0E20-6044-A08F-9F22D9BB64E1}"/>
                </a:ext>
              </a:extLst>
            </p:cNvPr>
            <p:cNvSpPr/>
            <p:nvPr/>
          </p:nvSpPr>
          <p:spPr>
            <a:xfrm>
              <a:off x="728375" y="2174487"/>
              <a:ext cx="5291833" cy="4237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24A11708-268B-444A-BE72-AF87D0408141}"/>
                </a:ext>
              </a:extLst>
            </p:cNvPr>
            <p:cNvSpPr/>
            <p:nvPr/>
          </p:nvSpPr>
          <p:spPr>
            <a:xfrm>
              <a:off x="728375" y="2628294"/>
              <a:ext cx="5291833" cy="383949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77F143-06E8-3845-AC96-9B691D966399}"/>
              </a:ext>
            </a:extLst>
          </p:cNvPr>
          <p:cNvGrpSpPr/>
          <p:nvPr/>
        </p:nvGrpSpPr>
        <p:grpSpPr>
          <a:xfrm>
            <a:off x="6493214" y="1349299"/>
            <a:ext cx="4804901" cy="5118492"/>
            <a:chOff x="5992053" y="1349298"/>
            <a:chExt cx="5582195" cy="56936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50516A-6B6B-B940-AD9B-534728BA88F1}"/>
                </a:ext>
              </a:extLst>
            </p:cNvPr>
            <p:cNvGrpSpPr/>
            <p:nvPr/>
          </p:nvGrpSpPr>
          <p:grpSpPr>
            <a:xfrm>
              <a:off x="5992054" y="1349298"/>
              <a:ext cx="5582194" cy="2776555"/>
              <a:chOff x="6400800" y="1438393"/>
              <a:chExt cx="5242560" cy="2567550"/>
            </a:xfrm>
          </p:grpSpPr>
          <p:sp>
            <p:nvSpPr>
              <p:cNvPr id="9" name="직사각형 11">
                <a:extLst>
                  <a:ext uri="{FF2B5EF4-FFF2-40B4-BE49-F238E27FC236}">
                    <a16:creationId xmlns:a16="http://schemas.microsoft.com/office/drawing/2014/main" id="{F186BF0D-D7CB-1843-A6DC-5600D78B318F}"/>
                  </a:ext>
                </a:extLst>
              </p:cNvPr>
              <p:cNvSpPr/>
              <p:nvPr/>
            </p:nvSpPr>
            <p:spPr>
              <a:xfrm>
                <a:off x="6400800" y="1438393"/>
                <a:ext cx="5242560" cy="25675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1564C63-9374-0545-B8C1-A9929CDD2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83" b="50699"/>
              <a:stretch/>
            </p:blipFill>
            <p:spPr>
              <a:xfrm>
                <a:off x="6592389" y="1560983"/>
                <a:ext cx="4908751" cy="130413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456639A-5315-B84B-8FAD-CDB335C14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83" t="60165"/>
              <a:stretch/>
            </p:blipFill>
            <p:spPr>
              <a:xfrm>
                <a:off x="6592388" y="2865120"/>
                <a:ext cx="4908751" cy="1053737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439DBD0-7E58-0E4B-865D-9D6D70A5F4B7}"/>
                </a:ext>
              </a:extLst>
            </p:cNvPr>
            <p:cNvGrpSpPr/>
            <p:nvPr/>
          </p:nvGrpSpPr>
          <p:grpSpPr>
            <a:xfrm>
              <a:off x="5992054" y="4205015"/>
              <a:ext cx="5582193" cy="1125497"/>
              <a:chOff x="6096000" y="4294110"/>
              <a:chExt cx="5582193" cy="1125497"/>
            </a:xfrm>
          </p:grpSpPr>
          <p:sp>
            <p:nvSpPr>
              <p:cNvPr id="15" name="직사각형 11">
                <a:extLst>
                  <a:ext uri="{FF2B5EF4-FFF2-40B4-BE49-F238E27FC236}">
                    <a16:creationId xmlns:a16="http://schemas.microsoft.com/office/drawing/2014/main" id="{8B36E8EC-6343-074E-B905-CD02BCE18545}"/>
                  </a:ext>
                </a:extLst>
              </p:cNvPr>
              <p:cNvSpPr/>
              <p:nvPr/>
            </p:nvSpPr>
            <p:spPr>
              <a:xfrm>
                <a:off x="6096000" y="4294110"/>
                <a:ext cx="5582193" cy="11254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9DE985A-945A-4A49-BF6B-0A6444517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000" y="4422716"/>
                <a:ext cx="3687197" cy="831699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2001C9-AF52-0244-B37B-35ABC255CC38}"/>
                </a:ext>
              </a:extLst>
            </p:cNvPr>
            <p:cNvGrpSpPr/>
            <p:nvPr/>
          </p:nvGrpSpPr>
          <p:grpSpPr>
            <a:xfrm>
              <a:off x="5992053" y="5409674"/>
              <a:ext cx="5582193" cy="1633259"/>
              <a:chOff x="6009638" y="4576274"/>
              <a:chExt cx="5582193" cy="1633259"/>
            </a:xfrm>
          </p:grpSpPr>
          <p:sp>
            <p:nvSpPr>
              <p:cNvPr id="18" name="직사각형 11">
                <a:extLst>
                  <a:ext uri="{FF2B5EF4-FFF2-40B4-BE49-F238E27FC236}">
                    <a16:creationId xmlns:a16="http://schemas.microsoft.com/office/drawing/2014/main" id="{821F536C-D1F6-664B-984B-21A8DACA183D}"/>
                  </a:ext>
                </a:extLst>
              </p:cNvPr>
              <p:cNvSpPr/>
              <p:nvPr/>
            </p:nvSpPr>
            <p:spPr>
              <a:xfrm>
                <a:off x="6009638" y="4576274"/>
                <a:ext cx="5582193" cy="163325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4F2576-A6CC-9140-87C9-84892A6BD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3639" y="4654598"/>
                <a:ext cx="5291833" cy="96884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E04617-304E-6848-A1EF-036E99237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0993" b="53031"/>
              <a:stretch/>
            </p:blipFill>
            <p:spPr>
              <a:xfrm>
                <a:off x="6199583" y="5701770"/>
                <a:ext cx="3334031" cy="19014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05C8772-6A4D-6F42-9C86-22B0AF100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8758" r="1061" b="53030"/>
              <a:stretch/>
            </p:blipFill>
            <p:spPr>
              <a:xfrm>
                <a:off x="6226702" y="5872860"/>
                <a:ext cx="2270403" cy="19014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9739D65-5ACD-DF43-B8E2-29C576390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63" t="44433" r="54064" b="17092"/>
              <a:stretch/>
            </p:blipFill>
            <p:spPr>
              <a:xfrm>
                <a:off x="8490755" y="5899580"/>
                <a:ext cx="2546812" cy="1557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5361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31A4C-C67E-F747-BA65-FD9B81A1A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92" y="4853287"/>
            <a:ext cx="8690138" cy="1395762"/>
          </a:xfrm>
          <a:prstGeom prst="rect">
            <a:avLst/>
          </a:prstGeom>
        </p:spPr>
      </p:pic>
      <p:sp>
        <p:nvSpPr>
          <p:cNvPr id="11" name="직사각형 11">
            <a:extLst>
              <a:ext uri="{FF2B5EF4-FFF2-40B4-BE49-F238E27FC236}">
                <a16:creationId xmlns:a16="http://schemas.microsoft.com/office/drawing/2014/main" id="{D4119907-EFA2-BA4D-8E59-3AB7BF694073}"/>
              </a:ext>
            </a:extLst>
          </p:cNvPr>
          <p:cNvSpPr/>
          <p:nvPr/>
        </p:nvSpPr>
        <p:spPr>
          <a:xfrm>
            <a:off x="1790292" y="1131150"/>
            <a:ext cx="5515355" cy="104934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PM2 &amp; NGINX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이용한 프록시 서버 만들기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서버는 </a:t>
            </a:r>
            <a:r>
              <a:rPr lang="en-US" altLang="ko-KR" sz="1600" dirty="0">
                <a:solidFill>
                  <a:schemeClr val="tx1"/>
                </a:solidFill>
              </a:rPr>
              <a:t>PM2</a:t>
            </a:r>
            <a:r>
              <a:rPr lang="ko-KR" altLang="en-US" sz="1600" dirty="0">
                <a:solidFill>
                  <a:schemeClr val="tx1"/>
                </a:solidFill>
              </a:rPr>
              <a:t>에서 이용한 예제 서버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FE2E1F-A641-CC48-ACAC-8DA4DD23C121}"/>
              </a:ext>
            </a:extLst>
          </p:cNvPr>
          <p:cNvSpPr/>
          <p:nvPr/>
        </p:nvSpPr>
        <p:spPr>
          <a:xfrm>
            <a:off x="5521569" y="3146100"/>
            <a:ext cx="4958861" cy="126978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$ vim </a:t>
            </a:r>
            <a:r>
              <a:rPr lang="en-US" altLang="ko-KR" sz="1200" dirty="0" err="1">
                <a:solidFill>
                  <a:schemeClr val="tx1"/>
                </a:solidFill>
              </a:rPr>
              <a:t>nginx.conf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</a:rPr>
              <a:t>proxy_pass</a:t>
            </a:r>
            <a:r>
              <a:rPr lang="en-US" altLang="ko-KR" sz="1200" dirty="0">
                <a:solidFill>
                  <a:schemeClr val="tx1"/>
                </a:solidFill>
              </a:rPr>
              <a:t> : 192.168.0.4:80/ </a:t>
            </a:r>
            <a:r>
              <a:rPr lang="ko-KR" altLang="en-US" sz="1200" dirty="0">
                <a:solidFill>
                  <a:schemeClr val="tx1"/>
                </a:solidFill>
              </a:rPr>
              <a:t>주소로 요청하면 현재 서버에서 실행되고 있는 </a:t>
            </a:r>
            <a:r>
              <a:rPr lang="en-US" altLang="ko-KR" sz="1200" dirty="0">
                <a:solidFill>
                  <a:schemeClr val="tx1"/>
                </a:solidFill>
                <a:hlinkClick r:id="rId3"/>
              </a:rPr>
              <a:t>http://127.0.0.1:3000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으로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클라이어트</a:t>
            </a:r>
            <a:r>
              <a:rPr lang="ko-KR" altLang="en-US" sz="1200" dirty="0">
                <a:solidFill>
                  <a:schemeClr val="tx1"/>
                </a:solidFill>
              </a:rPr>
              <a:t> 요청을 대신 보내준다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1A0172-811B-4B47-A399-D19824CAD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92" y="2526195"/>
            <a:ext cx="3110306" cy="1889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DD8042-AA96-A348-96E4-094CF230F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955" y="1131150"/>
            <a:ext cx="2652475" cy="17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8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0FFE7-0154-437C-A351-5C0FA8D7EDB3}"/>
              </a:ext>
            </a:extLst>
          </p:cNvPr>
          <p:cNvSpPr/>
          <p:nvPr/>
        </p:nvSpPr>
        <p:spPr>
          <a:xfrm>
            <a:off x="0" y="436247"/>
            <a:ext cx="12192000" cy="1056896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510CC2-7B30-41ED-95F0-0C20D11B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634"/>
            <a:ext cx="10390616" cy="1325563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목차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22976C8E-E65A-4402-A647-7385D30602DD}"/>
              </a:ext>
            </a:extLst>
          </p:cNvPr>
          <p:cNvSpPr/>
          <p:nvPr/>
        </p:nvSpPr>
        <p:spPr>
          <a:xfrm>
            <a:off x="1771699" y="1878422"/>
            <a:ext cx="1056143" cy="1023117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endParaRPr lang="ko-KR" altLang="en-US" sz="4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7D24FF7-78AD-4A97-ABF4-61A4386AF8A0}"/>
              </a:ext>
            </a:extLst>
          </p:cNvPr>
          <p:cNvSpPr/>
          <p:nvPr/>
        </p:nvSpPr>
        <p:spPr>
          <a:xfrm>
            <a:off x="9314953" y="1825715"/>
            <a:ext cx="1209040" cy="115824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</a:t>
            </a:r>
            <a:endParaRPr lang="ko-KR" altLang="en-US" sz="5400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41D98-2FAB-462B-9AEF-72CCBEBF0E0D}"/>
              </a:ext>
            </a:extLst>
          </p:cNvPr>
          <p:cNvSpPr txBox="1"/>
          <p:nvPr/>
        </p:nvSpPr>
        <p:spPr>
          <a:xfrm>
            <a:off x="1797071" y="3759769"/>
            <a:ext cx="1005404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란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71DBCE-94A4-431D-8E20-9C359ABA5446}"/>
              </a:ext>
            </a:extLst>
          </p:cNvPr>
          <p:cNvSpPr txBox="1"/>
          <p:nvPr/>
        </p:nvSpPr>
        <p:spPr>
          <a:xfrm>
            <a:off x="5554609" y="3759769"/>
            <a:ext cx="1005404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란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7884-4905-4D00-8A94-25562EC24F04}"/>
              </a:ext>
            </a:extLst>
          </p:cNvPr>
          <p:cNvSpPr txBox="1"/>
          <p:nvPr/>
        </p:nvSpPr>
        <p:spPr>
          <a:xfrm>
            <a:off x="8064398" y="3781030"/>
            <a:ext cx="3843745" cy="296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소개 및 특징 </a:t>
            </a:r>
            <a:r>
              <a:rPr lang="en-US" altLang="ko-KR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&amp;</a:t>
            </a: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사용방법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 및 </a:t>
            </a:r>
            <a:r>
              <a:rPr lang="en-US" altLang="ko-KR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</a:t>
            </a: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생성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</a:t>
            </a: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추가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Facts</a:t>
            </a: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정의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4. Handling Events &amp; Run the Engine</a:t>
            </a:r>
          </a:p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5. Example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B5C34C-E1E4-4579-BCDD-E755E113A26B}"/>
              </a:ext>
            </a:extLst>
          </p:cNvPr>
          <p:cNvSpPr/>
          <p:nvPr/>
        </p:nvSpPr>
        <p:spPr>
          <a:xfrm>
            <a:off x="5414562" y="3057724"/>
            <a:ext cx="13628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NGINX</a:t>
            </a:r>
            <a:endParaRPr lang="en-US" altLang="ko-KR" sz="28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7C215F-DB2D-4BC1-AA27-737ED25B0500}"/>
              </a:ext>
            </a:extLst>
          </p:cNvPr>
          <p:cNvSpPr/>
          <p:nvPr/>
        </p:nvSpPr>
        <p:spPr>
          <a:xfrm>
            <a:off x="1792266" y="3032229"/>
            <a:ext cx="9605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en-US" altLang="ko-KR" sz="28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4D7615-62E8-4CBE-8470-F6B7351E27F7}"/>
              </a:ext>
            </a:extLst>
          </p:cNvPr>
          <p:cNvSpPr/>
          <p:nvPr/>
        </p:nvSpPr>
        <p:spPr>
          <a:xfrm>
            <a:off x="7522827" y="3032229"/>
            <a:ext cx="47933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10060-77BF-4CE6-9929-E5F03B40AFAB}"/>
              </a:ext>
            </a:extLst>
          </p:cNvPr>
          <p:cNvSpPr/>
          <p:nvPr/>
        </p:nvSpPr>
        <p:spPr>
          <a:xfrm>
            <a:off x="351266" y="573979"/>
            <a:ext cx="152400" cy="75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5C88DA-A718-4E36-90EE-F7830A63E184}"/>
              </a:ext>
            </a:extLst>
          </p:cNvPr>
          <p:cNvCxnSpPr/>
          <p:nvPr/>
        </p:nvCxnSpPr>
        <p:spPr>
          <a:xfrm>
            <a:off x="1359822" y="3759769"/>
            <a:ext cx="18036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EB95F7-49BB-41E4-B4EF-5D654B8E730A}"/>
              </a:ext>
            </a:extLst>
          </p:cNvPr>
          <p:cNvCxnSpPr/>
          <p:nvPr/>
        </p:nvCxnSpPr>
        <p:spPr>
          <a:xfrm>
            <a:off x="5221892" y="3752455"/>
            <a:ext cx="18036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4554309-4455-4624-A906-D2C6991AC87F}"/>
              </a:ext>
            </a:extLst>
          </p:cNvPr>
          <p:cNvCxnSpPr/>
          <p:nvPr/>
        </p:nvCxnSpPr>
        <p:spPr>
          <a:xfrm>
            <a:off x="9049098" y="3750244"/>
            <a:ext cx="18036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17CE01BF-335C-4F46-9955-55B8F53CFCD9}"/>
              </a:ext>
            </a:extLst>
          </p:cNvPr>
          <p:cNvSpPr/>
          <p:nvPr/>
        </p:nvSpPr>
        <p:spPr>
          <a:xfrm>
            <a:off x="5567927" y="1878421"/>
            <a:ext cx="1056143" cy="1023117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endParaRPr lang="ko-KR" altLang="en-US" sz="4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26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소개 및 특징</a:t>
            </a: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C894B1C4-E4B8-D649-A09B-FEB996AFD01E}"/>
              </a:ext>
            </a:extLst>
          </p:cNvPr>
          <p:cNvSpPr/>
          <p:nvPr/>
        </p:nvSpPr>
        <p:spPr>
          <a:xfrm>
            <a:off x="612577" y="2105837"/>
            <a:ext cx="10966846" cy="108737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JSON-RULES-ENGINE</a:t>
            </a:r>
            <a:r>
              <a:rPr lang="ko-KR" altLang="en-US" sz="1600" dirty="0">
                <a:solidFill>
                  <a:schemeClr val="tx1"/>
                </a:solidFill>
              </a:rPr>
              <a:t>은 가볍고 강력한 </a:t>
            </a:r>
            <a:r>
              <a:rPr lang="en-US" altLang="ko-KR" sz="1600" dirty="0">
                <a:solidFill>
                  <a:schemeClr val="tx1"/>
                </a:solidFill>
              </a:rPr>
              <a:t>RULES ENGINE</a:t>
            </a:r>
            <a:r>
              <a:rPr lang="ko-KR" altLang="en-US" sz="1600" dirty="0">
                <a:solidFill>
                  <a:schemeClr val="tx1"/>
                </a:solidFill>
              </a:rPr>
              <a:t>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규칙은 간단한 </a:t>
            </a:r>
            <a:r>
              <a:rPr lang="en-US" altLang="ko-KR" sz="1600" dirty="0">
                <a:solidFill>
                  <a:schemeClr val="tx1"/>
                </a:solidFill>
              </a:rPr>
              <a:t>JOSN</a:t>
            </a:r>
            <a:r>
              <a:rPr lang="ko-KR" altLang="en-US" sz="1600" dirty="0">
                <a:solidFill>
                  <a:schemeClr val="tx1"/>
                </a:solidFill>
              </a:rPr>
              <a:t> 구조로 구성되어있어 사람들이 읽을 수 있고 쉽게 유지할 수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" sz="1600" dirty="0">
              <a:solidFill>
                <a:schemeClr val="tx1"/>
              </a:solidFill>
            </a:endParaRP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A5CA814B-12B7-784D-B247-85922BCFA458}"/>
              </a:ext>
            </a:extLst>
          </p:cNvPr>
          <p:cNvSpPr/>
          <p:nvPr/>
        </p:nvSpPr>
        <p:spPr>
          <a:xfrm>
            <a:off x="612577" y="3446445"/>
            <a:ext cx="10966846" cy="289440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간단하고 읽기 쉬운 </a:t>
            </a:r>
            <a:r>
              <a:rPr lang="en-US" altLang="ko-KR" sz="1600" dirty="0">
                <a:solidFill>
                  <a:schemeClr val="tx1"/>
                </a:solidFill>
              </a:rPr>
              <a:t>JSON</a:t>
            </a:r>
            <a:r>
              <a:rPr lang="ko-KR" altLang="en-US" sz="1600" dirty="0" err="1">
                <a:solidFill>
                  <a:schemeClr val="tx1"/>
                </a:solidFill>
              </a:rPr>
              <a:t>으로</a:t>
            </a:r>
            <a:r>
              <a:rPr lang="ko-KR" altLang="en-US" sz="1600" dirty="0">
                <a:solidFill>
                  <a:schemeClr val="tx1"/>
                </a:solidFill>
              </a:rPr>
              <a:t> 표현된 규칙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재귀 중첩을 포함하여 </a:t>
            </a:r>
            <a:r>
              <a:rPr lang="en-US" altLang="ko-KR" sz="1600" dirty="0">
                <a:solidFill>
                  <a:schemeClr val="tx1"/>
                </a:solidFill>
              </a:rPr>
              <a:t>ALL </a:t>
            </a:r>
            <a:r>
              <a:rPr lang="ko-KR" altLang="en-US" sz="1600" dirty="0">
                <a:solidFill>
                  <a:schemeClr val="tx1"/>
                </a:solidFill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</a:rPr>
              <a:t>ANY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부울</a:t>
            </a:r>
            <a:r>
              <a:rPr lang="ko-KR" altLang="en-US" sz="1600" dirty="0">
                <a:solidFill>
                  <a:schemeClr val="tx1"/>
                </a:solidFill>
              </a:rPr>
              <a:t> 연산자에 대한 지원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기본적으로 빠르다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미세 조정 성능을 위한 우선 순위 레벨 및 캐시 설정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SECURE; </a:t>
            </a:r>
            <a:r>
              <a:rPr lang="en-US" altLang="ko" sz="1600" dirty="0" err="1">
                <a:solidFill>
                  <a:schemeClr val="tx1"/>
                </a:solidFill>
              </a:rPr>
              <a:t>eval</a:t>
            </a:r>
            <a:r>
              <a:rPr lang="en-US" altLang="ko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사용하지 않는다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ISOMORPHIC;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node</a:t>
            </a:r>
            <a:r>
              <a:rPr lang="ko-KR" altLang="en-US" sz="1600" dirty="0">
                <a:solidFill>
                  <a:schemeClr val="tx1"/>
                </a:solidFill>
              </a:rPr>
              <a:t>와</a:t>
            </a:r>
            <a:r>
              <a:rPr lang="en-US" altLang="ko-KR" sz="1600" dirty="0">
                <a:solidFill>
                  <a:schemeClr val="tx1"/>
                </a:solidFill>
              </a:rPr>
              <a:t> browser</a:t>
            </a:r>
            <a:r>
              <a:rPr lang="ko-KR" altLang="en-US" sz="1600" dirty="0">
                <a:solidFill>
                  <a:schemeClr val="tx1"/>
                </a:solidFill>
              </a:rPr>
              <a:t>에서 실행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가볍고 확장 가능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r>
              <a:rPr lang="ko-KR" altLang="en-US" sz="1600" dirty="0">
                <a:solidFill>
                  <a:schemeClr val="tx1"/>
                </a:solidFill>
              </a:rPr>
              <a:t> 몇가지 종속성이 있는 </a:t>
            </a:r>
            <a:r>
              <a:rPr lang="en-US" altLang="ko-KR" sz="1600" dirty="0">
                <a:solidFill>
                  <a:schemeClr val="tx1"/>
                </a:solidFill>
              </a:rPr>
              <a:t>24kb </a:t>
            </a:r>
            <a:r>
              <a:rPr lang="en-US" altLang="ko-KR" sz="1600" dirty="0" err="1">
                <a:solidFill>
                  <a:schemeClr val="tx1"/>
                </a:solidFill>
              </a:rPr>
              <a:t>gzipped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37CCC34-0564-2441-AC94-90E38F8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77" y="692929"/>
            <a:ext cx="10515600" cy="1325563"/>
          </a:xfrm>
        </p:spPr>
        <p:txBody>
          <a:bodyPr/>
          <a:lstStyle/>
          <a:p>
            <a:r>
              <a:rPr lang="en-US" altLang="ko-KR" sz="48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JSON: RULES ENGINE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30064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2">
            <a:extLst>
              <a:ext uri="{FF2B5EF4-FFF2-40B4-BE49-F238E27FC236}">
                <a16:creationId xmlns:a16="http://schemas.microsoft.com/office/drawing/2014/main" id="{0D83FAF7-96D3-784B-B4E4-A145EFCA7460}"/>
              </a:ext>
            </a:extLst>
          </p:cNvPr>
          <p:cNvSpPr/>
          <p:nvPr/>
        </p:nvSpPr>
        <p:spPr>
          <a:xfrm>
            <a:off x="605641" y="2540868"/>
            <a:ext cx="10966846" cy="3944599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9" name="직사각형 11">
            <a:extLst>
              <a:ext uri="{FF2B5EF4-FFF2-40B4-BE49-F238E27FC236}">
                <a16:creationId xmlns:a16="http://schemas.microsoft.com/office/drawing/2014/main" id="{9EC673BB-8ADA-AD40-85AC-26173F5AB218}"/>
              </a:ext>
            </a:extLst>
          </p:cNvPr>
          <p:cNvSpPr/>
          <p:nvPr/>
        </p:nvSpPr>
        <p:spPr>
          <a:xfrm>
            <a:off x="612577" y="984698"/>
            <a:ext cx="10966846" cy="108737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설치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$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npm</a:t>
            </a:r>
            <a:r>
              <a:rPr lang="en-US" altLang="ko-KR" sz="1600" dirty="0">
                <a:solidFill>
                  <a:schemeClr val="tx1"/>
                </a:solidFill>
              </a:rPr>
              <a:t> install </a:t>
            </a:r>
            <a:r>
              <a:rPr lang="en-US" altLang="ko-KR" sz="1600" dirty="0" err="1">
                <a:solidFill>
                  <a:schemeClr val="tx1"/>
                </a:solidFill>
              </a:rPr>
              <a:t>json</a:t>
            </a:r>
            <a:r>
              <a:rPr lang="en-US" altLang="ko-KR" sz="1600" dirty="0">
                <a:solidFill>
                  <a:schemeClr val="tx1"/>
                </a:solidFill>
              </a:rPr>
              <a:t>-rules-engine</a:t>
            </a:r>
            <a:endParaRPr lang="en-US" altLang="ko" sz="16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07FAFC-C8B0-6148-B6A6-7428C2DF3396}"/>
              </a:ext>
            </a:extLst>
          </p:cNvPr>
          <p:cNvGrpSpPr/>
          <p:nvPr/>
        </p:nvGrpSpPr>
        <p:grpSpPr>
          <a:xfrm>
            <a:off x="840626" y="2759052"/>
            <a:ext cx="3664791" cy="3525974"/>
            <a:chOff x="840626" y="2759052"/>
            <a:chExt cx="3664791" cy="3525974"/>
          </a:xfrm>
        </p:grpSpPr>
        <p:pic>
          <p:nvPicPr>
            <p:cNvPr id="7" name="그림 12">
              <a:extLst>
                <a:ext uri="{FF2B5EF4-FFF2-40B4-BE49-F238E27FC236}">
                  <a16:creationId xmlns:a16="http://schemas.microsoft.com/office/drawing/2014/main" id="{E4709DA8-57E0-124E-98C0-9210F45F3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626" y="2759052"/>
              <a:ext cx="3664791" cy="35259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직사각형 11">
              <a:extLst>
                <a:ext uri="{FF2B5EF4-FFF2-40B4-BE49-F238E27FC236}">
                  <a16:creationId xmlns:a16="http://schemas.microsoft.com/office/drawing/2014/main" id="{72369713-7499-EE41-BD49-04571EACA3FB}"/>
                </a:ext>
              </a:extLst>
            </p:cNvPr>
            <p:cNvSpPr/>
            <p:nvPr/>
          </p:nvSpPr>
          <p:spPr>
            <a:xfrm>
              <a:off x="926275" y="3388199"/>
              <a:ext cx="1935679" cy="2694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1">
              <a:extLst>
                <a:ext uri="{FF2B5EF4-FFF2-40B4-BE49-F238E27FC236}">
                  <a16:creationId xmlns:a16="http://schemas.microsoft.com/office/drawing/2014/main" id="{EF89975A-92DF-3D47-B4C6-883F8DDFE0FF}"/>
                </a:ext>
              </a:extLst>
            </p:cNvPr>
            <p:cNvSpPr/>
            <p:nvPr/>
          </p:nvSpPr>
          <p:spPr>
            <a:xfrm>
              <a:off x="902525" y="5353791"/>
              <a:ext cx="1686296" cy="5126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3325B2CB-05EA-424E-A267-4A8D32CFAFB7}"/>
                </a:ext>
              </a:extLst>
            </p:cNvPr>
            <p:cNvSpPr/>
            <p:nvPr/>
          </p:nvSpPr>
          <p:spPr>
            <a:xfrm>
              <a:off x="902525" y="5925787"/>
              <a:ext cx="2006930" cy="3087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직사각형 11">
            <a:extLst>
              <a:ext uri="{FF2B5EF4-FFF2-40B4-BE49-F238E27FC236}">
                <a16:creationId xmlns:a16="http://schemas.microsoft.com/office/drawing/2014/main" id="{F055F695-CA96-7143-BE82-6EDE6E76C8F7}"/>
              </a:ext>
            </a:extLst>
          </p:cNvPr>
          <p:cNvSpPr/>
          <p:nvPr/>
        </p:nvSpPr>
        <p:spPr>
          <a:xfrm>
            <a:off x="5133976" y="2759051"/>
            <a:ext cx="6131750" cy="3525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" b="1" dirty="0">
                <a:solidFill>
                  <a:schemeClr val="tx1"/>
                </a:solidFill>
              </a:rPr>
              <a:t>Engine </a:t>
            </a:r>
            <a:r>
              <a:rPr lang="ko-KR" altLang="en-US" b="1" dirty="0">
                <a:solidFill>
                  <a:schemeClr val="tx1"/>
                </a:solidFill>
              </a:rPr>
              <a:t>생성</a:t>
            </a:r>
            <a:endParaRPr lang="en-US" altLang="ko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/>
                </a:solidFill>
              </a:rPr>
              <a:t>constructutor</a:t>
            </a:r>
            <a:r>
              <a:rPr lang="en-US" altLang="ko" sz="1600" dirty="0">
                <a:solidFill>
                  <a:schemeClr val="tx1"/>
                </a:solidFill>
              </a:rPr>
              <a:t>([Array rules], Object [options])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/>
                </a:solidFill>
              </a:rPr>
              <a:t>engine.addRule</a:t>
            </a:r>
            <a:r>
              <a:rPr lang="en-US" altLang="ko" sz="1600" dirty="0">
                <a:solidFill>
                  <a:schemeClr val="tx1"/>
                </a:solidFill>
              </a:rPr>
              <a:t>(Rule instance | Object options)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/>
                </a:solidFill>
              </a:rPr>
              <a:t>engine.removeRule</a:t>
            </a:r>
            <a:r>
              <a:rPr lang="en-US" altLang="ko" sz="1600" dirty="0">
                <a:solidFill>
                  <a:schemeClr val="tx1"/>
                </a:solidFill>
              </a:rPr>
              <a:t>(Rule instance)</a:t>
            </a:r>
          </a:p>
        </p:txBody>
      </p:sp>
      <p:sp>
        <p:nvSpPr>
          <p:cNvPr id="18" name="화살표: 갈매기형 수장 13">
            <a:extLst>
              <a:ext uri="{FF2B5EF4-FFF2-40B4-BE49-F238E27FC236}">
                <a16:creationId xmlns:a16="http://schemas.microsoft.com/office/drawing/2014/main" id="{4D3BF301-2DE7-A44A-9899-2C4DC8B30772}"/>
              </a:ext>
            </a:extLst>
          </p:cNvPr>
          <p:cNvSpPr/>
          <p:nvPr/>
        </p:nvSpPr>
        <p:spPr>
          <a:xfrm>
            <a:off x="5133974" y="146566"/>
            <a:ext cx="3309381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 및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8129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">
            <a:extLst>
              <a:ext uri="{FF2B5EF4-FFF2-40B4-BE49-F238E27FC236}">
                <a16:creationId xmlns:a16="http://schemas.microsoft.com/office/drawing/2014/main" id="{217D7882-B0C4-0345-9C68-454F91799745}"/>
              </a:ext>
            </a:extLst>
          </p:cNvPr>
          <p:cNvSpPr/>
          <p:nvPr/>
        </p:nvSpPr>
        <p:spPr>
          <a:xfrm>
            <a:off x="7252854" y="1039090"/>
            <a:ext cx="4073237" cy="5672343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">
            <a:extLst>
              <a:ext uri="{FF2B5EF4-FFF2-40B4-BE49-F238E27FC236}">
                <a16:creationId xmlns:a16="http://schemas.microsoft.com/office/drawing/2014/main" id="{65413A15-2FC5-1744-AC3D-1E5D50130491}"/>
              </a:ext>
            </a:extLst>
          </p:cNvPr>
          <p:cNvSpPr/>
          <p:nvPr/>
        </p:nvSpPr>
        <p:spPr>
          <a:xfrm>
            <a:off x="581891" y="1039090"/>
            <a:ext cx="5735782" cy="5672343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19" name="직사각형 11">
            <a:extLst>
              <a:ext uri="{FF2B5EF4-FFF2-40B4-BE49-F238E27FC236}">
                <a16:creationId xmlns:a16="http://schemas.microsoft.com/office/drawing/2014/main" id="{CE1DAD54-870A-5C4E-A2F0-858D295982E6}"/>
              </a:ext>
            </a:extLst>
          </p:cNvPr>
          <p:cNvSpPr/>
          <p:nvPr/>
        </p:nvSpPr>
        <p:spPr>
          <a:xfrm>
            <a:off x="830163" y="4286542"/>
            <a:ext cx="5265837" cy="219738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/>
                </a:solidFill>
              </a:rPr>
              <a:t>engine.addFact</a:t>
            </a:r>
            <a:r>
              <a:rPr lang="en-US" altLang="ko" sz="1600" dirty="0">
                <a:solidFill>
                  <a:schemeClr val="tx1"/>
                </a:solidFill>
              </a:rPr>
              <a:t>(String id, Function [</a:t>
            </a:r>
            <a:r>
              <a:rPr lang="en-US" altLang="ko" sz="1600" dirty="0" err="1">
                <a:solidFill>
                  <a:schemeClr val="tx1"/>
                </a:solidFill>
              </a:rPr>
              <a:t>definitionFunc</a:t>
            </a:r>
            <a:r>
              <a:rPr lang="en-US" altLang="ko" sz="1600" dirty="0">
                <a:solidFill>
                  <a:schemeClr val="tx1"/>
                </a:solidFill>
              </a:rPr>
              <a:t>], Object [options])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/>
                </a:solidFill>
              </a:rPr>
              <a:t>engine.removeFact</a:t>
            </a:r>
            <a:r>
              <a:rPr lang="en-US" altLang="ko" sz="1600" dirty="0">
                <a:solidFill>
                  <a:schemeClr val="tx1"/>
                </a:solidFill>
              </a:rPr>
              <a:t>(String id)</a:t>
            </a:r>
          </a:p>
        </p:txBody>
      </p:sp>
      <p:sp>
        <p:nvSpPr>
          <p:cNvPr id="20" name="직사각형 11">
            <a:extLst>
              <a:ext uri="{FF2B5EF4-FFF2-40B4-BE49-F238E27FC236}">
                <a16:creationId xmlns:a16="http://schemas.microsoft.com/office/drawing/2014/main" id="{8A00A596-FA55-D14A-9676-6C25B8CE6082}"/>
              </a:ext>
            </a:extLst>
          </p:cNvPr>
          <p:cNvSpPr/>
          <p:nvPr/>
        </p:nvSpPr>
        <p:spPr>
          <a:xfrm>
            <a:off x="7481454" y="4286541"/>
            <a:ext cx="3598475" cy="219738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engine.addOperator</a:t>
            </a:r>
            <a:r>
              <a:rPr lang="en-US" altLang="ko-KR" sz="1400" dirty="0">
                <a:solidFill>
                  <a:schemeClr val="tx1"/>
                </a:solidFill>
                <a:ea typeface="나눔스퀘어" panose="020B0600000101010101" pitchFamily="50" charset="-127"/>
              </a:rPr>
              <a:t>(String </a:t>
            </a:r>
            <a:r>
              <a:rPr lang="en-US" altLang="ko-KR" sz="14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operatorName</a:t>
            </a:r>
            <a:r>
              <a:rPr lang="en-US" altLang="ko-KR" sz="1400" dirty="0">
                <a:solidFill>
                  <a:schemeClr val="tx1"/>
                </a:solidFill>
                <a:ea typeface="나눔스퀘어" panose="020B0600000101010101" pitchFamily="50" charset="-127"/>
              </a:rPr>
              <a:t>, Function </a:t>
            </a:r>
            <a:r>
              <a:rPr lang="en-US" altLang="ko-KR" sz="14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evaluateFunc</a:t>
            </a:r>
            <a:r>
              <a:rPr lang="en-US" altLang="ko-KR" sz="1400" dirty="0">
                <a:solidFill>
                  <a:schemeClr val="tx1"/>
                </a:solidFill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factValue</a:t>
            </a:r>
            <a:r>
              <a:rPr lang="en-US" altLang="ko-KR" sz="1400" dirty="0">
                <a:solidFill>
                  <a:schemeClr val="tx1"/>
                </a:solidFill>
                <a:ea typeface="나눔스퀘어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jsonValue</a:t>
            </a:r>
            <a:r>
              <a:rPr lang="en-US" altLang="ko-KR" sz="1400" dirty="0">
                <a:solidFill>
                  <a:schemeClr val="tx1"/>
                </a:solidFill>
                <a:ea typeface="나눔스퀘어" panose="020B0600000101010101" pitchFamily="50" charset="-127"/>
              </a:rPr>
              <a:t>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engine.removeOperator</a:t>
            </a:r>
            <a:r>
              <a:rPr lang="en-US" altLang="ko-KR" sz="1400" dirty="0">
                <a:solidFill>
                  <a:schemeClr val="tx1"/>
                </a:solidFill>
                <a:ea typeface="나눔스퀘어" panose="020B0600000101010101" pitchFamily="50" charset="-127"/>
              </a:rPr>
              <a:t>(String </a:t>
            </a:r>
            <a:r>
              <a:rPr lang="en-US" altLang="ko-KR" sz="14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operatorName</a:t>
            </a:r>
            <a:r>
              <a:rPr lang="en-US" altLang="ko-KR" sz="1400" dirty="0">
                <a:solidFill>
                  <a:schemeClr val="tx1"/>
                </a:solidFill>
                <a:ea typeface="나눔스퀘어" panose="020B0600000101010101" pitchFamily="50" charset="-127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781B8C-EACF-4E47-9C15-9B13C5614F7D}"/>
              </a:ext>
            </a:extLst>
          </p:cNvPr>
          <p:cNvGrpSpPr/>
          <p:nvPr/>
        </p:nvGrpSpPr>
        <p:grpSpPr>
          <a:xfrm>
            <a:off x="783051" y="1222976"/>
            <a:ext cx="5312949" cy="2787915"/>
            <a:chOff x="783051" y="1222976"/>
            <a:chExt cx="5312949" cy="2787915"/>
          </a:xfrm>
        </p:grpSpPr>
        <p:pic>
          <p:nvPicPr>
            <p:cNvPr id="12" name="그림 3">
              <a:extLst>
                <a:ext uri="{FF2B5EF4-FFF2-40B4-BE49-F238E27FC236}">
                  <a16:creationId xmlns:a16="http://schemas.microsoft.com/office/drawing/2014/main" id="{220C92AE-EEF3-0744-BFF0-4F6CA59A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051" y="1222976"/>
              <a:ext cx="5312949" cy="278791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3" name="직사각형 11">
              <a:extLst>
                <a:ext uri="{FF2B5EF4-FFF2-40B4-BE49-F238E27FC236}">
                  <a16:creationId xmlns:a16="http://schemas.microsoft.com/office/drawing/2014/main" id="{6AAED30B-5903-0049-B99D-1B06AB5744AB}"/>
                </a:ext>
              </a:extLst>
            </p:cNvPr>
            <p:cNvSpPr/>
            <p:nvPr/>
          </p:nvSpPr>
          <p:spPr>
            <a:xfrm>
              <a:off x="888175" y="1426049"/>
              <a:ext cx="5093525" cy="2050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11">
              <a:extLst>
                <a:ext uri="{FF2B5EF4-FFF2-40B4-BE49-F238E27FC236}">
                  <a16:creationId xmlns:a16="http://schemas.microsoft.com/office/drawing/2014/main" id="{4A197A13-A48D-FB42-A7AA-9E9F4DA69D0B}"/>
                </a:ext>
              </a:extLst>
            </p:cNvPr>
            <p:cNvSpPr/>
            <p:nvPr/>
          </p:nvSpPr>
          <p:spPr>
            <a:xfrm>
              <a:off x="888175" y="3544996"/>
              <a:ext cx="2531300" cy="3412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2D44A5-05A6-3842-8B99-96725DB5E8CC}"/>
              </a:ext>
            </a:extLst>
          </p:cNvPr>
          <p:cNvGrpSpPr/>
          <p:nvPr/>
        </p:nvGrpSpPr>
        <p:grpSpPr>
          <a:xfrm>
            <a:off x="7481454" y="1222976"/>
            <a:ext cx="3598475" cy="2787915"/>
            <a:chOff x="7481454" y="1222976"/>
            <a:chExt cx="3598475" cy="2787915"/>
          </a:xfrm>
        </p:grpSpPr>
        <p:pic>
          <p:nvPicPr>
            <p:cNvPr id="18" name="그림 4">
              <a:extLst>
                <a:ext uri="{FF2B5EF4-FFF2-40B4-BE49-F238E27FC236}">
                  <a16:creationId xmlns:a16="http://schemas.microsoft.com/office/drawing/2014/main" id="{0DFDEDE2-F1A9-594F-8ED9-F9DA2B87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1454" y="1222976"/>
              <a:ext cx="3598475" cy="278791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6" name="직사각형 11">
              <a:extLst>
                <a:ext uri="{FF2B5EF4-FFF2-40B4-BE49-F238E27FC236}">
                  <a16:creationId xmlns:a16="http://schemas.microsoft.com/office/drawing/2014/main" id="{D499C53D-DD81-AE4E-94B0-8BDF604C6B0D}"/>
                </a:ext>
              </a:extLst>
            </p:cNvPr>
            <p:cNvSpPr/>
            <p:nvPr/>
          </p:nvSpPr>
          <p:spPr>
            <a:xfrm>
              <a:off x="7507431" y="1268364"/>
              <a:ext cx="3493944" cy="5985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11">
              <a:extLst>
                <a:ext uri="{FF2B5EF4-FFF2-40B4-BE49-F238E27FC236}">
                  <a16:creationId xmlns:a16="http://schemas.microsoft.com/office/drawing/2014/main" id="{ED7CA327-42FF-234C-B0AC-6503B8ED156C}"/>
                </a:ext>
              </a:extLst>
            </p:cNvPr>
            <p:cNvSpPr/>
            <p:nvPr/>
          </p:nvSpPr>
          <p:spPr>
            <a:xfrm>
              <a:off x="7972424" y="2762250"/>
              <a:ext cx="1571625" cy="171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11">
              <a:extLst>
                <a:ext uri="{FF2B5EF4-FFF2-40B4-BE49-F238E27FC236}">
                  <a16:creationId xmlns:a16="http://schemas.microsoft.com/office/drawing/2014/main" id="{F20AC124-44AC-4A4A-95AE-2A6AE9665470}"/>
                </a:ext>
              </a:extLst>
            </p:cNvPr>
            <p:cNvSpPr/>
            <p:nvPr/>
          </p:nvSpPr>
          <p:spPr>
            <a:xfrm>
              <a:off x="7585985" y="3657599"/>
              <a:ext cx="2196190" cy="2285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화살표: 갈매기형 수장 13">
            <a:extLst>
              <a:ext uri="{FF2B5EF4-FFF2-40B4-BE49-F238E27FC236}">
                <a16:creationId xmlns:a16="http://schemas.microsoft.com/office/drawing/2014/main" id="{63EA31B4-E884-524C-9A99-EF7B3E10A496}"/>
              </a:ext>
            </a:extLst>
          </p:cNvPr>
          <p:cNvSpPr/>
          <p:nvPr/>
        </p:nvSpPr>
        <p:spPr>
          <a:xfrm>
            <a:off x="5133974" y="146566"/>
            <a:ext cx="3309381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 및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468452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2">
            <a:extLst>
              <a:ext uri="{FF2B5EF4-FFF2-40B4-BE49-F238E27FC236}">
                <a16:creationId xmlns:a16="http://schemas.microsoft.com/office/drawing/2014/main" id="{1A7304C8-1D9D-7640-A49D-235AB229F7F6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862C40DF-E3C9-C149-8556-9050D499C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70"/>
          <a:stretch/>
        </p:blipFill>
        <p:spPr>
          <a:xfrm>
            <a:off x="891540" y="1357024"/>
            <a:ext cx="3774204" cy="49372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직사각형 11">
            <a:extLst>
              <a:ext uri="{FF2B5EF4-FFF2-40B4-BE49-F238E27FC236}">
                <a16:creationId xmlns:a16="http://schemas.microsoft.com/office/drawing/2014/main" id="{45A5FBBD-7C05-5049-ADBD-C50931459EBE}"/>
              </a:ext>
            </a:extLst>
          </p:cNvPr>
          <p:cNvSpPr/>
          <p:nvPr/>
        </p:nvSpPr>
        <p:spPr>
          <a:xfrm>
            <a:off x="5133975" y="1357025"/>
            <a:ext cx="6131750" cy="493728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" b="1" dirty="0">
                <a:solidFill>
                  <a:schemeClr val="tx1"/>
                </a:solidFill>
              </a:rPr>
              <a:t>Engine </a:t>
            </a:r>
            <a:r>
              <a:rPr lang="ko-KR" altLang="en-US" b="1" dirty="0">
                <a:solidFill>
                  <a:schemeClr val="tx1"/>
                </a:solidFill>
              </a:rPr>
              <a:t>추가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Rule</a:t>
            </a:r>
            <a:r>
              <a:rPr lang="ko-KR" altLang="en-US" sz="1600" dirty="0">
                <a:solidFill>
                  <a:schemeClr val="tx1"/>
                </a:solidFill>
              </a:rPr>
              <a:t>은 </a:t>
            </a:r>
            <a:r>
              <a:rPr lang="en-US" altLang="ko-KR" sz="1600" dirty="0">
                <a:solidFill>
                  <a:schemeClr val="tx1"/>
                </a:solidFill>
              </a:rPr>
              <a:t>Conditions</a:t>
            </a:r>
            <a:r>
              <a:rPr lang="ko-KR" altLang="en-US" sz="1600" dirty="0">
                <a:solidFill>
                  <a:schemeClr val="tx1"/>
                </a:solidFill>
              </a:rPr>
              <a:t>과 </a:t>
            </a:r>
            <a:r>
              <a:rPr lang="en-US" altLang="ko-KR" sz="1600" dirty="0">
                <a:solidFill>
                  <a:schemeClr val="tx1"/>
                </a:solidFill>
              </a:rPr>
              <a:t>Event</a:t>
            </a:r>
            <a:r>
              <a:rPr lang="ko-KR" altLang="en-US" sz="1600" dirty="0">
                <a:solidFill>
                  <a:schemeClr val="tx1"/>
                </a:solidFill>
              </a:rPr>
              <a:t>의 두 가지 구성 요소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Conditions</a:t>
            </a:r>
            <a:r>
              <a:rPr lang="ko-KR" altLang="en-US" sz="1600" dirty="0">
                <a:solidFill>
                  <a:schemeClr val="tx1"/>
                </a:solidFill>
              </a:rPr>
              <a:t>은 </a:t>
            </a:r>
            <a:r>
              <a:rPr lang="en-US" altLang="ko-KR" sz="1600" dirty="0">
                <a:solidFill>
                  <a:schemeClr val="tx1"/>
                </a:solidFill>
              </a:rPr>
              <a:t>Rule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Event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트리거하기</a:t>
            </a:r>
            <a:r>
              <a:rPr lang="ko-KR" altLang="en-US" sz="1600" dirty="0">
                <a:solidFill>
                  <a:schemeClr val="tx1"/>
                </a:solidFill>
              </a:rPr>
              <a:t> 위해 충족되어야 하는 일련의 요구사항</a:t>
            </a:r>
            <a:endParaRPr lang="en-US" altLang="ko" sz="1600" dirty="0">
              <a:solidFill>
                <a:schemeClr val="tx1"/>
              </a:solidFill>
            </a:endParaRPr>
          </a:p>
        </p:txBody>
      </p:sp>
      <p:sp>
        <p:nvSpPr>
          <p:cNvPr id="9" name="직사각형 11">
            <a:extLst>
              <a:ext uri="{FF2B5EF4-FFF2-40B4-BE49-F238E27FC236}">
                <a16:creationId xmlns:a16="http://schemas.microsoft.com/office/drawing/2014/main" id="{149F225D-D2A6-4349-83AD-1620D4B9D0DF}"/>
              </a:ext>
            </a:extLst>
          </p:cNvPr>
          <p:cNvSpPr/>
          <p:nvPr/>
        </p:nvSpPr>
        <p:spPr>
          <a:xfrm>
            <a:off x="1348740" y="2011680"/>
            <a:ext cx="3040380" cy="192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25418E88-F4AF-2F46-9ABA-4896F098D676}"/>
              </a:ext>
            </a:extLst>
          </p:cNvPr>
          <p:cNvSpPr/>
          <p:nvPr/>
        </p:nvSpPr>
        <p:spPr>
          <a:xfrm>
            <a:off x="1348740" y="4152993"/>
            <a:ext cx="3040380" cy="1744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화살표: 갈매기형 수장 13">
            <a:extLst>
              <a:ext uri="{FF2B5EF4-FFF2-40B4-BE49-F238E27FC236}">
                <a16:creationId xmlns:a16="http://schemas.microsoft.com/office/drawing/2014/main" id="{88010680-D281-6344-87D1-82EC510AE0DB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94974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2">
            <a:extLst>
              <a:ext uri="{FF2B5EF4-FFF2-40B4-BE49-F238E27FC236}">
                <a16:creationId xmlns:a16="http://schemas.microsoft.com/office/drawing/2014/main" id="{1A7304C8-1D9D-7640-A49D-235AB229F7F6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7" name="직사각형 11">
            <a:extLst>
              <a:ext uri="{FF2B5EF4-FFF2-40B4-BE49-F238E27FC236}">
                <a16:creationId xmlns:a16="http://schemas.microsoft.com/office/drawing/2014/main" id="{45A5FBBD-7C05-5049-ADBD-C50931459EBE}"/>
              </a:ext>
            </a:extLst>
          </p:cNvPr>
          <p:cNvSpPr/>
          <p:nvPr/>
        </p:nvSpPr>
        <p:spPr>
          <a:xfrm>
            <a:off x="5133975" y="1357025"/>
            <a:ext cx="6131750" cy="493728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options.conditions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: rule condition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객체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options.event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: rule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에 따라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.on('success’)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또는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.on(‘failure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’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) event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가 발생함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event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객체는 반드시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type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과 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params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라는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property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가지고 있어야 함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options.priority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: rule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의 실행 우선 순위를 결정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options.onSuccess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: rule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.on('success’)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리스너에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의해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callback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함수가 등록됨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rule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event property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와 현재의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Almanac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값이 인수로 전달됨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options.onFailure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:  rule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.on(‘failure')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리스너에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의해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callback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함수가 등록됨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rule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event property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와 현재의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Almanac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값이 인수로 전달됨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23927A-BF8B-814C-9A3A-18FCEE4FEED9}"/>
              </a:ext>
            </a:extLst>
          </p:cNvPr>
          <p:cNvGrpSpPr/>
          <p:nvPr/>
        </p:nvGrpSpPr>
        <p:grpSpPr>
          <a:xfrm>
            <a:off x="926275" y="1357025"/>
            <a:ext cx="3751184" cy="4937280"/>
            <a:chOff x="926275" y="1357025"/>
            <a:chExt cx="3751184" cy="4937280"/>
          </a:xfrm>
        </p:grpSpPr>
        <p:pic>
          <p:nvPicPr>
            <p:cNvPr id="11" name="그림 1">
              <a:extLst>
                <a:ext uri="{FF2B5EF4-FFF2-40B4-BE49-F238E27FC236}">
                  <a16:creationId xmlns:a16="http://schemas.microsoft.com/office/drawing/2014/main" id="{3C4250F5-E5C1-6C43-AF6D-B807F6B49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6591"/>
            <a:stretch/>
          </p:blipFill>
          <p:spPr>
            <a:xfrm>
              <a:off x="926275" y="1357025"/>
              <a:ext cx="3751184" cy="49372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6CD97A-C48B-2846-A531-EC561422FD5B}"/>
                </a:ext>
              </a:extLst>
            </p:cNvPr>
            <p:cNvSpPr/>
            <p:nvPr/>
          </p:nvSpPr>
          <p:spPr>
            <a:xfrm>
              <a:off x="1165860" y="1645920"/>
              <a:ext cx="3268980" cy="20345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1">
              <a:extLst>
                <a:ext uri="{FF2B5EF4-FFF2-40B4-BE49-F238E27FC236}">
                  <a16:creationId xmlns:a16="http://schemas.microsoft.com/office/drawing/2014/main" id="{FFD9784A-818C-1E49-A47A-919B1B0CE880}"/>
                </a:ext>
              </a:extLst>
            </p:cNvPr>
            <p:cNvSpPr/>
            <p:nvPr/>
          </p:nvSpPr>
          <p:spPr>
            <a:xfrm>
              <a:off x="1165860" y="3692228"/>
              <a:ext cx="3268980" cy="14055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738F16BF-38F8-3646-BD55-05E4CACAFB5F}"/>
                </a:ext>
              </a:extLst>
            </p:cNvPr>
            <p:cNvSpPr/>
            <p:nvPr/>
          </p:nvSpPr>
          <p:spPr>
            <a:xfrm>
              <a:off x="1165860" y="5134865"/>
              <a:ext cx="1109980" cy="1887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EDD350D9-D8E6-CC4B-8FC8-19249DE9738D}"/>
                </a:ext>
              </a:extLst>
            </p:cNvPr>
            <p:cNvSpPr/>
            <p:nvPr/>
          </p:nvSpPr>
          <p:spPr>
            <a:xfrm>
              <a:off x="1165860" y="5360658"/>
              <a:ext cx="3467100" cy="4203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화살표: 갈매기형 수장 13">
            <a:extLst>
              <a:ext uri="{FF2B5EF4-FFF2-40B4-BE49-F238E27FC236}">
                <a16:creationId xmlns:a16="http://schemas.microsoft.com/office/drawing/2014/main" id="{C9B4E6BA-2617-0047-865E-46225D6DA62F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5652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6A716968-441B-4640-A0F8-CD0FA398836D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11">
            <a:extLst>
              <a:ext uri="{FF2B5EF4-FFF2-40B4-BE49-F238E27FC236}">
                <a16:creationId xmlns:a16="http://schemas.microsoft.com/office/drawing/2014/main" id="{043DF0B6-8090-EF4B-B596-EC05E12C4539}"/>
              </a:ext>
            </a:extLst>
          </p:cNvPr>
          <p:cNvSpPr/>
          <p:nvPr/>
        </p:nvSpPr>
        <p:spPr>
          <a:xfrm>
            <a:off x="5133975" y="1314963"/>
            <a:ext cx="6131750" cy="173446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all :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모든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condition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을 만족해야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event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발생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any :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최소 한 개 이상의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condition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을 만족해야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event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발생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B8281F-CD69-0C49-94EF-5B8AC69016F6}"/>
              </a:ext>
            </a:extLst>
          </p:cNvPr>
          <p:cNvGrpSpPr/>
          <p:nvPr/>
        </p:nvGrpSpPr>
        <p:grpSpPr>
          <a:xfrm>
            <a:off x="833119" y="1296587"/>
            <a:ext cx="3840481" cy="5023981"/>
            <a:chOff x="833119" y="1296587"/>
            <a:chExt cx="3840481" cy="5023981"/>
          </a:xfrm>
        </p:grpSpPr>
        <p:pic>
          <p:nvPicPr>
            <p:cNvPr id="6" name="그림 3">
              <a:extLst>
                <a:ext uri="{FF2B5EF4-FFF2-40B4-BE49-F238E27FC236}">
                  <a16:creationId xmlns:a16="http://schemas.microsoft.com/office/drawing/2014/main" id="{9652AEC0-23CE-F542-AB3A-1759F9ABE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370"/>
            <a:stretch/>
          </p:blipFill>
          <p:spPr>
            <a:xfrm>
              <a:off x="833119" y="1296587"/>
              <a:ext cx="3840481" cy="502398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9" name="직사각형 11">
              <a:extLst>
                <a:ext uri="{FF2B5EF4-FFF2-40B4-BE49-F238E27FC236}">
                  <a16:creationId xmlns:a16="http://schemas.microsoft.com/office/drawing/2014/main" id="{8635E70E-4560-914E-8432-EE1ADF188DB5}"/>
                </a:ext>
              </a:extLst>
            </p:cNvPr>
            <p:cNvSpPr/>
            <p:nvPr/>
          </p:nvSpPr>
          <p:spPr>
            <a:xfrm>
              <a:off x="1357745" y="1939635"/>
              <a:ext cx="3103419" cy="19950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0EAE45A2-8255-3D44-9A62-BBF819ADF591}"/>
              </a:ext>
            </a:extLst>
          </p:cNvPr>
          <p:cNvSpPr/>
          <p:nvPr/>
        </p:nvSpPr>
        <p:spPr>
          <a:xfrm>
            <a:off x="5133976" y="3233154"/>
            <a:ext cx="2621957" cy="306903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let rule = new Rule({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conditions: {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all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[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{ /* condition 1 */ },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{ /* condition 2 */ },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{ /* condition n */ }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]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},</a:t>
            </a:r>
          </a:p>
          <a:p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</p:txBody>
      </p:sp>
      <p:sp>
        <p:nvSpPr>
          <p:cNvPr id="13" name="직사각형 11">
            <a:extLst>
              <a:ext uri="{FF2B5EF4-FFF2-40B4-BE49-F238E27FC236}">
                <a16:creationId xmlns:a16="http://schemas.microsoft.com/office/drawing/2014/main" id="{101F417B-785F-544A-B51C-A84F89FD5C03}"/>
              </a:ext>
            </a:extLst>
          </p:cNvPr>
          <p:cNvSpPr/>
          <p:nvPr/>
        </p:nvSpPr>
        <p:spPr>
          <a:xfrm>
            <a:off x="7968369" y="3233154"/>
            <a:ext cx="3297356" cy="30690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let rule = new Rule({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conditions: {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any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[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{ /* condition 1 */ },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{ /* condition 2 */ },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{ /* condition n */ },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{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all: [ </a:t>
            </a:r>
            <a:r>
              <a:rPr lang="en-US" altLang="ko-KR" sz="1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/* more conditions */ </a:t>
            </a:r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}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]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},</a:t>
            </a:r>
          </a:p>
        </p:txBody>
      </p:sp>
      <p:sp>
        <p:nvSpPr>
          <p:cNvPr id="15" name="화살표: 갈매기형 수장 13">
            <a:extLst>
              <a:ext uri="{FF2B5EF4-FFF2-40B4-BE49-F238E27FC236}">
                <a16:creationId xmlns:a16="http://schemas.microsoft.com/office/drawing/2014/main" id="{9F145B99-3BD4-BC48-8177-296BA8B83BCD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81776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EBD13617-84A4-5D4E-8D3E-B99838510B75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A6186AAB-267D-A14D-89FF-DC9C39619959}"/>
              </a:ext>
            </a:extLst>
          </p:cNvPr>
          <p:cNvSpPr/>
          <p:nvPr/>
        </p:nvSpPr>
        <p:spPr>
          <a:xfrm>
            <a:off x="4541319" y="1296586"/>
            <a:ext cx="6724406" cy="50239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condition1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	'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gameDuration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' = 40 &amp;&amp; ‘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personalFoulCount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’ &gt;= 5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condition2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	‘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gameDuration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’ = 48 &amp;&amp; ‘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personalFoulCount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’ &gt;= 6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condition1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이나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condition2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둘 중 하나를 만족하면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event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발생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CCC0B6-6576-5D44-8E44-DC6FC0589DE7}"/>
              </a:ext>
            </a:extLst>
          </p:cNvPr>
          <p:cNvGrpSpPr/>
          <p:nvPr/>
        </p:nvGrpSpPr>
        <p:grpSpPr>
          <a:xfrm>
            <a:off x="833119" y="1296587"/>
            <a:ext cx="3487658" cy="5023981"/>
            <a:chOff x="833119" y="1296587"/>
            <a:chExt cx="3487658" cy="5023981"/>
          </a:xfrm>
        </p:grpSpPr>
        <p:pic>
          <p:nvPicPr>
            <p:cNvPr id="9" name="그림 1">
              <a:extLst>
                <a:ext uri="{FF2B5EF4-FFF2-40B4-BE49-F238E27FC236}">
                  <a16:creationId xmlns:a16="http://schemas.microsoft.com/office/drawing/2014/main" id="{E3EF77F0-4956-1248-921B-C8BBB6C8E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407"/>
            <a:stretch/>
          </p:blipFill>
          <p:spPr>
            <a:xfrm>
              <a:off x="833119" y="1296587"/>
              <a:ext cx="3487658" cy="502398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" name="직사각형 11">
              <a:extLst>
                <a:ext uri="{FF2B5EF4-FFF2-40B4-BE49-F238E27FC236}">
                  <a16:creationId xmlns:a16="http://schemas.microsoft.com/office/drawing/2014/main" id="{FCEB9424-6C1C-D445-9AC2-49463E0B63E2}"/>
                </a:ext>
              </a:extLst>
            </p:cNvPr>
            <p:cNvSpPr/>
            <p:nvPr/>
          </p:nvSpPr>
          <p:spPr>
            <a:xfrm>
              <a:off x="1327629" y="1949795"/>
              <a:ext cx="2837971" cy="19008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D10102-94F9-794A-8DF4-5BBA1990D75E}"/>
                </a:ext>
              </a:extLst>
            </p:cNvPr>
            <p:cNvSpPr/>
            <p:nvPr/>
          </p:nvSpPr>
          <p:spPr>
            <a:xfrm>
              <a:off x="1327628" y="4015995"/>
              <a:ext cx="2837971" cy="19008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1">
              <a:extLst>
                <a:ext uri="{FF2B5EF4-FFF2-40B4-BE49-F238E27FC236}">
                  <a16:creationId xmlns:a16="http://schemas.microsoft.com/office/drawing/2014/main" id="{5A14094B-9F19-5949-8579-80BA65960857}"/>
                </a:ext>
              </a:extLst>
            </p:cNvPr>
            <p:cNvSpPr/>
            <p:nvPr/>
          </p:nvSpPr>
          <p:spPr>
            <a:xfrm>
              <a:off x="1480029" y="2143760"/>
              <a:ext cx="1750851" cy="65024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180178E1-3D45-E946-9602-C4A07A04486A}"/>
                </a:ext>
              </a:extLst>
            </p:cNvPr>
            <p:cNvSpPr/>
            <p:nvPr/>
          </p:nvSpPr>
          <p:spPr>
            <a:xfrm>
              <a:off x="1480029" y="2957958"/>
              <a:ext cx="2624611" cy="64884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3AD8836B-0CAE-1E4C-92ED-B48260F9AB1F}"/>
                </a:ext>
              </a:extLst>
            </p:cNvPr>
            <p:cNvSpPr/>
            <p:nvPr/>
          </p:nvSpPr>
          <p:spPr>
            <a:xfrm>
              <a:off x="1480029" y="4225773"/>
              <a:ext cx="1750851" cy="65024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FF7CE86B-A5DC-6E47-B16A-76FC83BAC91D}"/>
                </a:ext>
              </a:extLst>
            </p:cNvPr>
            <p:cNvSpPr/>
            <p:nvPr/>
          </p:nvSpPr>
          <p:spPr>
            <a:xfrm>
              <a:off x="1480029" y="5039971"/>
              <a:ext cx="2624611" cy="64884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화살표: 갈매기형 수장 13">
            <a:extLst>
              <a:ext uri="{FF2B5EF4-FFF2-40B4-BE49-F238E27FC236}">
                <a16:creationId xmlns:a16="http://schemas.microsoft.com/office/drawing/2014/main" id="{B203CD41-A7DB-A543-8586-DB095E7FCC61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88772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란</a:t>
            </a:r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3896431F-2956-A143-9F2F-C5BB8EDA674F}"/>
              </a:ext>
            </a:extLst>
          </p:cNvPr>
          <p:cNvSpPr/>
          <p:nvPr/>
        </p:nvSpPr>
        <p:spPr>
          <a:xfrm>
            <a:off x="6096000" y="1679332"/>
            <a:ext cx="4668078" cy="2032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/>
                </a:solidFill>
              </a:rPr>
              <a:t>Process Manager</a:t>
            </a:r>
            <a:r>
              <a:rPr lang="ko-KR" altLang="en-US" sz="1600" dirty="0">
                <a:solidFill>
                  <a:schemeClr val="tx1"/>
                </a:solidFill>
              </a:rPr>
              <a:t>의 약자</a:t>
            </a:r>
            <a:endParaRPr lang="en-US" altLang="ko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/>
                </a:solidFill>
              </a:rPr>
              <a:t>노드 프로세스 매니징 도구로 </a:t>
            </a:r>
            <a:r>
              <a:rPr lang="ko-KR" altLang="en-US" sz="1600" dirty="0">
                <a:solidFill>
                  <a:schemeClr val="tx1"/>
                </a:solidFill>
              </a:rPr>
              <a:t>터</a:t>
            </a:r>
            <a:r>
              <a:rPr lang="ko" altLang="en-US" sz="1600" dirty="0">
                <a:solidFill>
                  <a:schemeClr val="tx1"/>
                </a:solidFill>
              </a:rPr>
              <a:t>미널환경에서 </a:t>
            </a:r>
            <a:r>
              <a:rPr lang="en-US" altLang="ko" sz="1600" dirty="0">
                <a:solidFill>
                  <a:schemeClr val="tx1"/>
                </a:solidFill>
              </a:rPr>
              <a:t>node</a:t>
            </a:r>
            <a:r>
              <a:rPr lang="ko" altLang="en-US" sz="1600" dirty="0">
                <a:solidFill>
                  <a:schemeClr val="tx1"/>
                </a:solidFill>
              </a:rPr>
              <a:t>를 관리하기 편하게 도와준다</a:t>
            </a:r>
            <a:r>
              <a:rPr lang="en-US" altLang="ko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393DF40F-0F88-5541-B639-6B1CAB67C708}"/>
              </a:ext>
            </a:extLst>
          </p:cNvPr>
          <p:cNvSpPr/>
          <p:nvPr/>
        </p:nvSpPr>
        <p:spPr>
          <a:xfrm>
            <a:off x="762000" y="4420546"/>
            <a:ext cx="10002078" cy="179927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/>
                </a:solidFill>
              </a:rPr>
              <a:t>앱에서 충돌이 발생할 경우 앱을 자동으로 다시 시작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/>
                </a:solidFill>
              </a:rPr>
              <a:t>런타임 성능 및 자원 소비</a:t>
            </a:r>
            <a:r>
              <a:rPr lang="ko-KR" altLang="en-US" sz="1600" dirty="0">
                <a:solidFill>
                  <a:schemeClr val="tx1"/>
                </a:solidFill>
              </a:rPr>
              <a:t> 실시간</a:t>
            </a:r>
            <a:r>
              <a:rPr lang="ko" altLang="en-US" sz="1600" dirty="0">
                <a:solidFill>
                  <a:schemeClr val="tx1"/>
                </a:solidFill>
              </a:rPr>
              <a:t> 모니터링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/>
                </a:solidFill>
              </a:rPr>
              <a:t>성능 향상을 위해 설정을 동적으로 수정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/>
                </a:solidFill>
              </a:rPr>
              <a:t>클러스터링 제어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7EB594-FDEC-FB4E-AC04-AE2D2128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9331"/>
            <a:ext cx="4711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90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2">
            <a:extLst>
              <a:ext uri="{FF2B5EF4-FFF2-40B4-BE49-F238E27FC236}">
                <a16:creationId xmlns:a16="http://schemas.microsoft.com/office/drawing/2014/main" id="{1A7304C8-1D9D-7640-A49D-235AB229F7F6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7" name="직사각형 11">
            <a:extLst>
              <a:ext uri="{FF2B5EF4-FFF2-40B4-BE49-F238E27FC236}">
                <a16:creationId xmlns:a16="http://schemas.microsoft.com/office/drawing/2014/main" id="{45A5FBBD-7C05-5049-ADBD-C50931459EBE}"/>
              </a:ext>
            </a:extLst>
          </p:cNvPr>
          <p:cNvSpPr/>
          <p:nvPr/>
        </p:nvSpPr>
        <p:spPr>
          <a:xfrm>
            <a:off x="6625459" y="1357025"/>
            <a:ext cx="4640266" cy="493728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condition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에 더 많은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이 필요할 때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params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라는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property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사용하여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 handler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에게 인수를 넘겨줌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params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은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의 인수로서 사용됨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 handler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일반화하고 재사용 할 수 있음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 handler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통해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‘widget’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이라는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‘productid’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가진 상품의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product.price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가 리턴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‘product-price'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'100'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이상일 때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event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발생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F57E10-DC42-2C46-A5F2-305AA01D68E9}"/>
              </a:ext>
            </a:extLst>
          </p:cNvPr>
          <p:cNvGrpSpPr/>
          <p:nvPr/>
        </p:nvGrpSpPr>
        <p:grpSpPr>
          <a:xfrm>
            <a:off x="875475" y="1369725"/>
            <a:ext cx="5385484" cy="4937280"/>
            <a:chOff x="875475" y="1369725"/>
            <a:chExt cx="5385484" cy="4937280"/>
          </a:xfrm>
        </p:grpSpPr>
        <p:pic>
          <p:nvPicPr>
            <p:cNvPr id="17" name="그림 5">
              <a:extLst>
                <a:ext uri="{FF2B5EF4-FFF2-40B4-BE49-F238E27FC236}">
                  <a16:creationId xmlns:a16="http://schemas.microsoft.com/office/drawing/2014/main" id="{2BA17B77-ECE9-FB4A-9C04-EE48AA825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505"/>
            <a:stretch/>
          </p:blipFill>
          <p:spPr>
            <a:xfrm>
              <a:off x="875475" y="1369725"/>
              <a:ext cx="5385484" cy="49372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" name="직사각형 11">
              <a:extLst>
                <a:ext uri="{FF2B5EF4-FFF2-40B4-BE49-F238E27FC236}">
                  <a16:creationId xmlns:a16="http://schemas.microsoft.com/office/drawing/2014/main" id="{3589AC39-2FDC-BA46-B0C2-2D34EC8423BF}"/>
                </a:ext>
              </a:extLst>
            </p:cNvPr>
            <p:cNvSpPr/>
            <p:nvPr/>
          </p:nvSpPr>
          <p:spPr>
            <a:xfrm>
              <a:off x="946629" y="1632295"/>
              <a:ext cx="5212871" cy="10220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1">
              <a:extLst>
                <a:ext uri="{FF2B5EF4-FFF2-40B4-BE49-F238E27FC236}">
                  <a16:creationId xmlns:a16="http://schemas.microsoft.com/office/drawing/2014/main" id="{D2EB7F9A-DBAE-034E-AA92-1B873FA04091}"/>
                </a:ext>
              </a:extLst>
            </p:cNvPr>
            <p:cNvSpPr/>
            <p:nvPr/>
          </p:nvSpPr>
          <p:spPr>
            <a:xfrm>
              <a:off x="1695929" y="4096095"/>
              <a:ext cx="2012471" cy="7680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화살표: 갈매기형 수장 13">
            <a:extLst>
              <a:ext uri="{FF2B5EF4-FFF2-40B4-BE49-F238E27FC236}">
                <a16:creationId xmlns:a16="http://schemas.microsoft.com/office/drawing/2014/main" id="{4BA972F3-1872-3843-A052-58AEC21065FD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249998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F706AD77-05A6-5840-BBA8-52735AD8B492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5619C96B-CB5C-6E4A-B178-C481BE3FB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82"/>
          <a:stretch/>
        </p:blipFill>
        <p:spPr>
          <a:xfrm>
            <a:off x="829508" y="1320800"/>
            <a:ext cx="5255132" cy="5003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직사각형 11">
            <a:extLst>
              <a:ext uri="{FF2B5EF4-FFF2-40B4-BE49-F238E27FC236}">
                <a16:creationId xmlns:a16="http://schemas.microsoft.com/office/drawing/2014/main" id="{3979CBFE-CD1C-FC45-9B2E-4E4FFC452C4C}"/>
              </a:ext>
            </a:extLst>
          </p:cNvPr>
          <p:cNvSpPr/>
          <p:nvPr/>
        </p:nvSpPr>
        <p:spPr>
          <a:xfrm>
            <a:off x="6625459" y="1357025"/>
            <a:ext cx="4640266" cy="493728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위의 </a:t>
            </a:r>
            <a:r>
              <a:rPr lang="en-US" altLang="ko-KR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params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예제에서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 handler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는 객체를 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로드한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다음 특정 객체 속성을 반환함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보다 복잡한 데이터 구조의 경우 각 객체 속성에 대해 별도의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 handle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작성하는 것은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overhead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임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이러한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overhead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줄이기 위해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path property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로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에 의해 리턴 된 객체 및 배열을 순회할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수 있음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직사각형 11">
            <a:extLst>
              <a:ext uri="{FF2B5EF4-FFF2-40B4-BE49-F238E27FC236}">
                <a16:creationId xmlns:a16="http://schemas.microsoft.com/office/drawing/2014/main" id="{FFEF3623-B7BB-1C41-A1EA-CB6B111A36D7}"/>
              </a:ext>
            </a:extLst>
          </p:cNvPr>
          <p:cNvSpPr/>
          <p:nvPr/>
        </p:nvSpPr>
        <p:spPr>
          <a:xfrm>
            <a:off x="889479" y="1589432"/>
            <a:ext cx="5111271" cy="1022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33B69030-BA4F-E74A-AE0F-1115F6B4E6C3}"/>
              </a:ext>
            </a:extLst>
          </p:cNvPr>
          <p:cNvSpPr/>
          <p:nvPr/>
        </p:nvSpPr>
        <p:spPr>
          <a:xfrm>
            <a:off x="1599093" y="4042121"/>
            <a:ext cx="1372708" cy="258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5" name="화살표: 갈매기형 수장 13">
            <a:extLst>
              <a:ext uri="{FF2B5EF4-FFF2-40B4-BE49-F238E27FC236}">
                <a16:creationId xmlns:a16="http://schemas.microsoft.com/office/drawing/2014/main" id="{EA7EAF87-4C4A-4F45-AFFC-4DE4C9C92AAF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58602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6" name="직사각형 2">
            <a:extLst>
              <a:ext uri="{FF2B5EF4-FFF2-40B4-BE49-F238E27FC236}">
                <a16:creationId xmlns:a16="http://schemas.microsoft.com/office/drawing/2014/main" id="{EB204172-4E23-2C47-BADB-54B41D7854EA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F9B0F91E-BFFF-C24E-A49A-D623D186D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505"/>
          <a:stretch/>
        </p:blipFill>
        <p:spPr>
          <a:xfrm>
            <a:off x="835881" y="1299717"/>
            <a:ext cx="5486234" cy="50296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226B05A4-758F-E54C-8A75-0096BD1BA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82"/>
          <a:stretch/>
        </p:blipFill>
        <p:spPr>
          <a:xfrm>
            <a:off x="6096000" y="1299716"/>
            <a:ext cx="5284060" cy="50296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12E846D2-7DE0-5141-B4D2-79860D0B6785}"/>
              </a:ext>
            </a:extLst>
          </p:cNvPr>
          <p:cNvSpPr/>
          <p:nvPr/>
        </p:nvSpPr>
        <p:spPr>
          <a:xfrm>
            <a:off x="918054" y="1589432"/>
            <a:ext cx="5111271" cy="1022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4ACB0A7E-C388-3E43-851F-5D5A2971E49F}"/>
              </a:ext>
            </a:extLst>
          </p:cNvPr>
          <p:cNvSpPr/>
          <p:nvPr/>
        </p:nvSpPr>
        <p:spPr>
          <a:xfrm>
            <a:off x="6162675" y="1589431"/>
            <a:ext cx="5111271" cy="1022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D6C495-B5A9-1242-B81A-9065F1D74056}"/>
              </a:ext>
            </a:extLst>
          </p:cNvPr>
          <p:cNvSpPr/>
          <p:nvPr/>
        </p:nvSpPr>
        <p:spPr>
          <a:xfrm>
            <a:off x="6856893" y="4013545"/>
            <a:ext cx="1372708" cy="286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화살표: 갈매기형 수장 13">
            <a:extLst>
              <a:ext uri="{FF2B5EF4-FFF2-40B4-BE49-F238E27FC236}">
                <a16:creationId xmlns:a16="http://schemas.microsoft.com/office/drawing/2014/main" id="{6CC19AA1-AE29-BC48-9B0D-B32226B91048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908867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D3A9-7BE4-E247-AC2D-0BC22D22644B}"/>
              </a:ext>
            </a:extLst>
          </p:cNvPr>
          <p:cNvGrpSpPr/>
          <p:nvPr/>
        </p:nvGrpSpPr>
        <p:grpSpPr>
          <a:xfrm>
            <a:off x="612577" y="2583712"/>
            <a:ext cx="10966846" cy="2838893"/>
            <a:chOff x="612577" y="2583712"/>
            <a:chExt cx="10966846" cy="2838893"/>
          </a:xfrm>
        </p:grpSpPr>
        <p:sp>
          <p:nvSpPr>
            <p:cNvPr id="11" name="직사각형 2">
              <a:extLst>
                <a:ext uri="{FF2B5EF4-FFF2-40B4-BE49-F238E27FC236}">
                  <a16:creationId xmlns:a16="http://schemas.microsoft.com/office/drawing/2014/main" id="{57F459AB-736C-9C4A-8A4C-443CDA729ACA}"/>
                </a:ext>
              </a:extLst>
            </p:cNvPr>
            <p:cNvSpPr/>
            <p:nvPr/>
          </p:nvSpPr>
          <p:spPr>
            <a:xfrm>
              <a:off x="612577" y="2583712"/>
              <a:ext cx="10966846" cy="2838893"/>
            </a:xfrm>
            <a:prstGeom prst="rect">
              <a:avLst/>
            </a:prstGeom>
            <a:solidFill>
              <a:srgbClr val="CCE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14FB45-9A47-6248-A23F-313AA56FB81A}"/>
                </a:ext>
              </a:extLst>
            </p:cNvPr>
            <p:cNvGrpSpPr/>
            <p:nvPr/>
          </p:nvGrpSpPr>
          <p:grpSpPr>
            <a:xfrm>
              <a:off x="817742" y="2773009"/>
              <a:ext cx="4747392" cy="2417475"/>
              <a:chOff x="911629" y="2743200"/>
              <a:chExt cx="4747392" cy="2417475"/>
            </a:xfrm>
          </p:grpSpPr>
          <p:sp>
            <p:nvSpPr>
              <p:cNvPr id="9" name="직사각형 11">
                <a:extLst>
                  <a:ext uri="{FF2B5EF4-FFF2-40B4-BE49-F238E27FC236}">
                    <a16:creationId xmlns:a16="http://schemas.microsoft.com/office/drawing/2014/main" id="{DEF4FBA8-2555-3748-9E8C-6E43CACFCF39}"/>
                  </a:ext>
                </a:extLst>
              </p:cNvPr>
              <p:cNvSpPr/>
              <p:nvPr/>
            </p:nvSpPr>
            <p:spPr>
              <a:xfrm>
                <a:off x="911629" y="2743200"/>
                <a:ext cx="4747392" cy="24174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tx1"/>
                  </a:solidFill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0" name="그림 3">
                <a:extLst>
                  <a:ext uri="{FF2B5EF4-FFF2-40B4-BE49-F238E27FC236}">
                    <a16:creationId xmlns:a16="http://schemas.microsoft.com/office/drawing/2014/main" id="{7D96092E-A984-424F-936D-7EF9012AD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8722" y="2785250"/>
                <a:ext cx="4676775" cy="23622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66C5F3A-F2B1-8644-940D-2078FACA6F5B}"/>
                </a:ext>
              </a:extLst>
            </p:cNvPr>
            <p:cNvGrpSpPr/>
            <p:nvPr/>
          </p:nvGrpSpPr>
          <p:grpSpPr>
            <a:xfrm>
              <a:off x="5703258" y="2771775"/>
              <a:ext cx="5752329" cy="2417474"/>
              <a:chOff x="5930663" y="2284655"/>
              <a:chExt cx="5135270" cy="2126478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96F2817-9D7C-B341-BA24-D52C5EB77277}"/>
                  </a:ext>
                </a:extLst>
              </p:cNvPr>
              <p:cNvSpPr/>
              <p:nvPr/>
            </p:nvSpPr>
            <p:spPr>
              <a:xfrm>
                <a:off x="5930663" y="2284655"/>
                <a:ext cx="5135270" cy="21264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tx1"/>
                  </a:solidFill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7" name="그림 4">
                <a:extLst>
                  <a:ext uri="{FF2B5EF4-FFF2-40B4-BE49-F238E27FC236}">
                    <a16:creationId xmlns:a16="http://schemas.microsoft.com/office/drawing/2014/main" id="{3A59E0F8-272C-4046-85F9-A6F58A88C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8073" y="2310876"/>
                <a:ext cx="5086350" cy="2076450"/>
              </a:xfrm>
              <a:prstGeom prst="rect">
                <a:avLst/>
              </a:prstGeom>
            </p:spPr>
          </p:pic>
        </p:grpSp>
      </p:grpSp>
      <p:sp>
        <p:nvSpPr>
          <p:cNvPr id="15" name="화살표: 갈매기형 수장 13">
            <a:extLst>
              <a:ext uri="{FF2B5EF4-FFF2-40B4-BE49-F238E27FC236}">
                <a16:creationId xmlns:a16="http://schemas.microsoft.com/office/drawing/2014/main" id="{B970E9C5-BE81-0A43-BE80-536A0F67CC3F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910323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BD3B32CE-5FA1-9F48-B768-24559403298B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4">
            <a:extLst>
              <a:ext uri="{FF2B5EF4-FFF2-40B4-BE49-F238E27FC236}">
                <a16:creationId xmlns:a16="http://schemas.microsoft.com/office/drawing/2014/main" id="{B44E32BA-71B6-BE4F-B92D-E6D9BEB4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69" y="1357026"/>
            <a:ext cx="6190013" cy="4953606"/>
          </a:xfrm>
          <a:prstGeom prst="rect">
            <a:avLst/>
          </a:prstGeom>
        </p:spPr>
      </p:pic>
      <p:sp>
        <p:nvSpPr>
          <p:cNvPr id="7" name="직사각형 11">
            <a:extLst>
              <a:ext uri="{FF2B5EF4-FFF2-40B4-BE49-F238E27FC236}">
                <a16:creationId xmlns:a16="http://schemas.microsoft.com/office/drawing/2014/main" id="{2DB74393-DAD5-EF40-BDC8-AB5C3B0584B7}"/>
              </a:ext>
            </a:extLst>
          </p:cNvPr>
          <p:cNvSpPr/>
          <p:nvPr/>
        </p:nvSpPr>
        <p:spPr>
          <a:xfrm>
            <a:off x="7350181" y="1357025"/>
            <a:ext cx="3915543" cy="493728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value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fact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불러와야 할 때는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value: {fact: …}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budget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’은 현재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5000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정의된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product-price ’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productID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widget ’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객체의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.price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value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’는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budget ‘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fact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Conditions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‘product-price' &gt; ‘ budget’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인지 확인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11">
            <a:extLst>
              <a:ext uri="{FF2B5EF4-FFF2-40B4-BE49-F238E27FC236}">
                <a16:creationId xmlns:a16="http://schemas.microsoft.com/office/drawing/2014/main" id="{DC7DFAE4-9A10-E549-ACED-8CDF627EF6A9}"/>
              </a:ext>
            </a:extLst>
          </p:cNvPr>
          <p:cNvSpPr/>
          <p:nvPr/>
        </p:nvSpPr>
        <p:spPr>
          <a:xfrm>
            <a:off x="882812" y="1392265"/>
            <a:ext cx="2469988" cy="268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D4BF56A0-B43B-0C48-BD3B-89462BFB51C8}"/>
              </a:ext>
            </a:extLst>
          </p:cNvPr>
          <p:cNvSpPr/>
          <p:nvPr/>
        </p:nvSpPr>
        <p:spPr>
          <a:xfrm>
            <a:off x="1553372" y="2824825"/>
            <a:ext cx="1799428" cy="268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7EB4CB19-5CB3-E144-BEB9-6C2A0AA7A929}"/>
              </a:ext>
            </a:extLst>
          </p:cNvPr>
          <p:cNvSpPr/>
          <p:nvPr/>
        </p:nvSpPr>
        <p:spPr>
          <a:xfrm>
            <a:off x="1568612" y="4303105"/>
            <a:ext cx="1799428" cy="649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CDE49-AB21-8A4C-82FA-553E9CC6CAB5}"/>
              </a:ext>
            </a:extLst>
          </p:cNvPr>
          <p:cNvSpPr txBox="1"/>
          <p:nvPr/>
        </p:nvSpPr>
        <p:spPr>
          <a:xfrm>
            <a:off x="3409046" y="4866319"/>
            <a:ext cx="268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Widget-price &gt;= 5000?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화살표: 갈매기형 수장 13">
            <a:extLst>
              <a:ext uri="{FF2B5EF4-FFF2-40B4-BE49-F238E27FC236}">
                <a16:creationId xmlns:a16="http://schemas.microsoft.com/office/drawing/2014/main" id="{9D2A3A26-6561-D24B-BE50-69B68BA0FFDD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65299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A294EFA1-21CB-3746-A38C-7ADEC8F43E28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93698F9B-5988-6643-8EBF-0BC247166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6" y="1357026"/>
            <a:ext cx="5770940" cy="4937280"/>
          </a:xfrm>
          <a:prstGeom prst="rect">
            <a:avLst/>
          </a:prstGeom>
        </p:spPr>
      </p:pic>
      <p:sp>
        <p:nvSpPr>
          <p:cNvPr id="7" name="직사각형 7">
            <a:extLst>
              <a:ext uri="{FF2B5EF4-FFF2-40B4-BE49-F238E27FC236}">
                <a16:creationId xmlns:a16="http://schemas.microsoft.com/office/drawing/2014/main" id="{DFF2EDA8-F7CC-0843-9B75-09DC6A47B7D2}"/>
              </a:ext>
            </a:extLst>
          </p:cNvPr>
          <p:cNvSpPr/>
          <p:nvPr/>
        </p:nvSpPr>
        <p:spPr>
          <a:xfrm>
            <a:off x="868956" y="1425907"/>
            <a:ext cx="2971524" cy="265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DB65A4-D908-DE41-93FC-056EEAA19546}"/>
              </a:ext>
            </a:extLst>
          </p:cNvPr>
          <p:cNvSpPr/>
          <p:nvPr/>
        </p:nvSpPr>
        <p:spPr>
          <a:xfrm>
            <a:off x="868956" y="1797715"/>
            <a:ext cx="2697204" cy="274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DADE61-A094-D043-9746-37E1B4F89330}"/>
              </a:ext>
            </a:extLst>
          </p:cNvPr>
          <p:cNvSpPr/>
          <p:nvPr/>
        </p:nvSpPr>
        <p:spPr>
          <a:xfrm>
            <a:off x="868956" y="2177465"/>
            <a:ext cx="2163804" cy="260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3D6C67-1F20-0344-91B8-25E585234C0B}"/>
              </a:ext>
            </a:extLst>
          </p:cNvPr>
          <p:cNvSpPr/>
          <p:nvPr/>
        </p:nvSpPr>
        <p:spPr>
          <a:xfrm>
            <a:off x="868956" y="2523187"/>
            <a:ext cx="2392404" cy="329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5EB71C-9C93-8C4C-A651-2D7D67367EA2}"/>
              </a:ext>
            </a:extLst>
          </p:cNvPr>
          <p:cNvSpPr/>
          <p:nvPr/>
        </p:nvSpPr>
        <p:spPr>
          <a:xfrm>
            <a:off x="868956" y="5915033"/>
            <a:ext cx="1782804" cy="272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F0620-D14F-8740-9A58-9CF7F5A5EE4C}"/>
              </a:ext>
            </a:extLst>
          </p:cNvPr>
          <p:cNvSpPr txBox="1"/>
          <p:nvPr/>
        </p:nvSpPr>
        <p:spPr>
          <a:xfrm>
            <a:off x="7019895" y="1389496"/>
            <a:ext cx="393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Engine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필요한 모듈 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import</a:t>
            </a:r>
            <a:endParaRPr lang="ko-KR" altLang="en-US" sz="16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BC3514-EEB7-8543-AC59-D656B69C2350}"/>
              </a:ext>
            </a:extLst>
          </p:cNvPr>
          <p:cNvSpPr txBox="1"/>
          <p:nvPr/>
        </p:nvSpPr>
        <p:spPr>
          <a:xfrm>
            <a:off x="7024653" y="1763338"/>
            <a:ext cx="3027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Rule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모듈 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import</a:t>
            </a:r>
            <a:endParaRPr lang="ko-KR" altLang="en-US" sz="16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D413C-2974-014A-9D17-B822976AF704}"/>
              </a:ext>
            </a:extLst>
          </p:cNvPr>
          <p:cNvSpPr txBox="1"/>
          <p:nvPr/>
        </p:nvSpPr>
        <p:spPr>
          <a:xfrm>
            <a:off x="7019895" y="2134678"/>
            <a:ext cx="217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engine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7601D-FB09-AE4E-B919-CB0CD4CE6FF4}"/>
              </a:ext>
            </a:extLst>
          </p:cNvPr>
          <p:cNvSpPr txBox="1"/>
          <p:nvPr/>
        </p:nvSpPr>
        <p:spPr>
          <a:xfrm>
            <a:off x="7029691" y="2584713"/>
            <a:ext cx="178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rule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3B85-37A4-DE4C-A45F-F4416AAF72AE}"/>
              </a:ext>
            </a:extLst>
          </p:cNvPr>
          <p:cNvSpPr txBox="1"/>
          <p:nvPr/>
        </p:nvSpPr>
        <p:spPr>
          <a:xfrm>
            <a:off x="7045617" y="5881960"/>
            <a:ext cx="2499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engine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rule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추가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44CB19-7B50-FD4A-A10C-C25E1CDD119D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840480" y="1558773"/>
            <a:ext cx="317941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20">
            <a:extLst>
              <a:ext uri="{FF2B5EF4-FFF2-40B4-BE49-F238E27FC236}">
                <a16:creationId xmlns:a16="http://schemas.microsoft.com/office/drawing/2014/main" id="{FC8B5DFA-209F-0548-B385-E151682C87F1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3566160" y="1932615"/>
            <a:ext cx="3458493" cy="2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1">
            <a:extLst>
              <a:ext uri="{FF2B5EF4-FFF2-40B4-BE49-F238E27FC236}">
                <a16:creationId xmlns:a16="http://schemas.microsoft.com/office/drawing/2014/main" id="{F8A43692-C9F8-F347-BCBB-1AE0E57C7EB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3032760" y="2303955"/>
            <a:ext cx="3987135" cy="39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4">
            <a:extLst>
              <a:ext uri="{FF2B5EF4-FFF2-40B4-BE49-F238E27FC236}">
                <a16:creationId xmlns:a16="http://schemas.microsoft.com/office/drawing/2014/main" id="{6640B310-CF5F-894A-AEE5-386045A77ED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261360" y="2753990"/>
            <a:ext cx="37683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7">
            <a:extLst>
              <a:ext uri="{FF2B5EF4-FFF2-40B4-BE49-F238E27FC236}">
                <a16:creationId xmlns:a16="http://schemas.microsoft.com/office/drawing/2014/main" id="{5211E176-10EC-F746-B3CC-878A67CD4252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2651760" y="6051237"/>
            <a:ext cx="43938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화살표: 갈매기형 수장 13">
            <a:extLst>
              <a:ext uri="{FF2B5EF4-FFF2-40B4-BE49-F238E27FC236}">
                <a16:creationId xmlns:a16="http://schemas.microsoft.com/office/drawing/2014/main" id="{34A32D71-B1BC-2D4C-A9F1-EEDA11092E50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 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074433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A294EFA1-21CB-3746-A38C-7ADEC8F43E28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11">
            <a:extLst>
              <a:ext uri="{FF2B5EF4-FFF2-40B4-BE49-F238E27FC236}">
                <a16:creationId xmlns:a16="http://schemas.microsoft.com/office/drawing/2014/main" id="{304D14EE-C707-E74E-9AFF-37D006FE4676}"/>
              </a:ext>
            </a:extLst>
          </p:cNvPr>
          <p:cNvSpPr/>
          <p:nvPr/>
        </p:nvSpPr>
        <p:spPr>
          <a:xfrm>
            <a:off x="6872754" y="1357025"/>
            <a:ext cx="4392970" cy="493728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ea typeface="나눔스퀘어" panose="020B0600000101010101" pitchFamily="50" charset="-127"/>
              </a:rPr>
              <a:t>Facts</a:t>
            </a:r>
            <a:r>
              <a:rPr lang="ko-KR" altLang="en-US" b="1" dirty="0">
                <a:solidFill>
                  <a:schemeClr val="tx1"/>
                </a:solidFill>
                <a:ea typeface="나눔스퀘어" panose="020B0600000101010101" pitchFamily="50" charset="-127"/>
              </a:rPr>
              <a:t> 정의</a:t>
            </a:r>
            <a:endParaRPr lang="en-US" altLang="ko-KR" b="1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Facts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상수값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또는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pure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Engine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이 실행될 때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fact: age, fact: zip-code property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들을 발견할 때마다 위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method 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호출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Facts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pure function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으로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설정함으로써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rules engine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이 각 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run()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실행동안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결과를 </a:t>
            </a:r>
            <a:r>
              <a:rPr lang="ko-KR" altLang="en-US" sz="1600" dirty="0" err="1">
                <a:solidFill>
                  <a:schemeClr val="tx1"/>
                </a:solidFill>
                <a:ea typeface="나눔스퀘어" panose="020B0600000101010101" pitchFamily="50" charset="-127"/>
              </a:rPr>
              <a:t>캐시할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수 있다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Facts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의 계산된 값들은 매개변수에 따라 달라진다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</p:txBody>
      </p:sp>
      <p:sp>
        <p:nvSpPr>
          <p:cNvPr id="12" name="화살표: 갈매기형 수장 13">
            <a:extLst>
              <a:ext uri="{FF2B5EF4-FFF2-40B4-BE49-F238E27FC236}">
                <a16:creationId xmlns:a16="http://schemas.microsoft.com/office/drawing/2014/main" id="{0AEAE57E-571C-CA48-9684-815719ACD77D}"/>
              </a:ext>
            </a:extLst>
          </p:cNvPr>
          <p:cNvSpPr/>
          <p:nvPr/>
        </p:nvSpPr>
        <p:spPr>
          <a:xfrm>
            <a:off x="5133975" y="146566"/>
            <a:ext cx="2394982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Facts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정의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0702F7-6E18-7A4B-BCB8-5DBEFD7B3DA8}"/>
              </a:ext>
            </a:extLst>
          </p:cNvPr>
          <p:cNvGrpSpPr/>
          <p:nvPr/>
        </p:nvGrpSpPr>
        <p:grpSpPr>
          <a:xfrm>
            <a:off x="926276" y="1357025"/>
            <a:ext cx="5632779" cy="4937280"/>
            <a:chOff x="926276" y="1357025"/>
            <a:chExt cx="5632779" cy="4937280"/>
          </a:xfrm>
        </p:grpSpPr>
        <p:pic>
          <p:nvPicPr>
            <p:cNvPr id="13" name="그림 5">
              <a:extLst>
                <a:ext uri="{FF2B5EF4-FFF2-40B4-BE49-F238E27FC236}">
                  <a16:creationId xmlns:a16="http://schemas.microsoft.com/office/drawing/2014/main" id="{FF5988BB-AC95-0D4E-8BA3-AA6455BD9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276" y="1357025"/>
              <a:ext cx="5632779" cy="4937280"/>
            </a:xfrm>
            <a:prstGeom prst="rect">
              <a:avLst/>
            </a:prstGeom>
          </p:spPr>
        </p:pic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AB83D610-805D-E34F-8D8F-531D507C3378}"/>
                </a:ext>
              </a:extLst>
            </p:cNvPr>
            <p:cNvSpPr/>
            <p:nvPr/>
          </p:nvSpPr>
          <p:spPr>
            <a:xfrm>
              <a:off x="981626" y="1424540"/>
              <a:ext cx="4268542" cy="18433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A1A7FCDC-DA2C-3C4C-9FEB-3176747EAE80}"/>
                </a:ext>
              </a:extLst>
            </p:cNvPr>
            <p:cNvSpPr/>
            <p:nvPr/>
          </p:nvSpPr>
          <p:spPr>
            <a:xfrm>
              <a:off x="981626" y="3335311"/>
              <a:ext cx="2572154" cy="4467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6D958BA7-7B15-3F46-BB0A-753FD44A205D}"/>
                </a:ext>
              </a:extLst>
            </p:cNvPr>
            <p:cNvSpPr/>
            <p:nvPr/>
          </p:nvSpPr>
          <p:spPr>
            <a:xfrm>
              <a:off x="981626" y="4397377"/>
              <a:ext cx="4268542" cy="149375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1">
              <a:extLst>
                <a:ext uri="{FF2B5EF4-FFF2-40B4-BE49-F238E27FC236}">
                  <a16:creationId xmlns:a16="http://schemas.microsoft.com/office/drawing/2014/main" id="{7B43E8B4-CE60-354B-BFEE-81338EC65CC2}"/>
                </a:ext>
              </a:extLst>
            </p:cNvPr>
            <p:cNvSpPr/>
            <p:nvPr/>
          </p:nvSpPr>
          <p:spPr>
            <a:xfrm>
              <a:off x="981626" y="5968940"/>
              <a:ext cx="3214618" cy="29597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37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A294EFA1-21CB-3746-A38C-7ADEC8F43E28}"/>
              </a:ext>
            </a:extLst>
          </p:cNvPr>
          <p:cNvSpPr/>
          <p:nvPr/>
        </p:nvSpPr>
        <p:spPr>
          <a:xfrm>
            <a:off x="2050473" y="884926"/>
            <a:ext cx="8091054" cy="5635172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5AF5C6C2-A8CB-2842-989C-86BAC4156C06}"/>
              </a:ext>
            </a:extLst>
          </p:cNvPr>
          <p:cNvSpPr/>
          <p:nvPr/>
        </p:nvSpPr>
        <p:spPr>
          <a:xfrm>
            <a:off x="2302458" y="1012157"/>
            <a:ext cx="7587082" cy="4518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ea typeface="나눔스퀘어" panose="020B0600000101010101" pitchFamily="50" charset="-127"/>
              </a:rPr>
              <a:t>Handling Events &amp; Run the Engine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50F497-03AF-AF45-A1B5-E16A3EDF36D2}"/>
              </a:ext>
            </a:extLst>
          </p:cNvPr>
          <p:cNvGrpSpPr/>
          <p:nvPr/>
        </p:nvGrpSpPr>
        <p:grpSpPr>
          <a:xfrm>
            <a:off x="2302457" y="1591284"/>
            <a:ext cx="7587083" cy="4021048"/>
            <a:chOff x="2302458" y="2273255"/>
            <a:chExt cx="7587083" cy="4021048"/>
          </a:xfrm>
        </p:grpSpPr>
        <p:pic>
          <p:nvPicPr>
            <p:cNvPr id="7" name="그림 18">
              <a:extLst>
                <a:ext uri="{FF2B5EF4-FFF2-40B4-BE49-F238E27FC236}">
                  <a16:creationId xmlns:a16="http://schemas.microsoft.com/office/drawing/2014/main" id="{DD82FE28-42DD-5B41-BB7E-8504211AE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2458" y="2273255"/>
              <a:ext cx="7587083" cy="4021048"/>
            </a:xfrm>
            <a:prstGeom prst="rect">
              <a:avLst/>
            </a:prstGeom>
          </p:spPr>
        </p:pic>
        <p:sp>
          <p:nvSpPr>
            <p:cNvPr id="11" name="직사각형 11">
              <a:extLst>
                <a:ext uri="{FF2B5EF4-FFF2-40B4-BE49-F238E27FC236}">
                  <a16:creationId xmlns:a16="http://schemas.microsoft.com/office/drawing/2014/main" id="{E19EF997-4979-474C-8E79-520AE4AD811A}"/>
                </a:ext>
              </a:extLst>
            </p:cNvPr>
            <p:cNvSpPr/>
            <p:nvPr/>
          </p:nvSpPr>
          <p:spPr>
            <a:xfrm>
              <a:off x="2383983" y="2326748"/>
              <a:ext cx="7453699" cy="905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31971E-1EA6-C742-AA5B-2077B0E817AF}"/>
                </a:ext>
              </a:extLst>
            </p:cNvPr>
            <p:cNvSpPr/>
            <p:nvPr/>
          </p:nvSpPr>
          <p:spPr>
            <a:xfrm>
              <a:off x="2383984" y="3921362"/>
              <a:ext cx="5561838" cy="22902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화살표: 갈매기형 수장 13">
            <a:extLst>
              <a:ext uri="{FF2B5EF4-FFF2-40B4-BE49-F238E27FC236}">
                <a16:creationId xmlns:a16="http://schemas.microsoft.com/office/drawing/2014/main" id="{848D10C3-E039-CA4B-AAF5-DA6E0BDBB62B}"/>
              </a:ext>
            </a:extLst>
          </p:cNvPr>
          <p:cNvSpPr/>
          <p:nvPr/>
        </p:nvSpPr>
        <p:spPr>
          <a:xfrm>
            <a:off x="5133975" y="146566"/>
            <a:ext cx="5126306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4.</a:t>
            </a:r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Handling Events &amp; Run the Engine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588D584D-77CE-4B45-9188-3B7D7BE22F62}"/>
              </a:ext>
            </a:extLst>
          </p:cNvPr>
          <p:cNvSpPr/>
          <p:nvPr/>
        </p:nvSpPr>
        <p:spPr>
          <a:xfrm>
            <a:off x="2302457" y="5725980"/>
            <a:ext cx="7587082" cy="59271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Rule condition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이 충족되면 응용프로그램은 발생한</a:t>
            </a: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 event</a:t>
            </a:r>
            <a:r>
              <a:rPr lang="ko-KR" altLang="en-US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에 대해 응답해야한다</a:t>
            </a:r>
            <a:endParaRPr lang="en-US" altLang="ko-KR" sz="1600" dirty="0">
              <a:solidFill>
                <a:schemeClr val="tx1"/>
              </a:solidFill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208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A294EFA1-21CB-3746-A38C-7ADEC8F43E28}"/>
              </a:ext>
            </a:extLst>
          </p:cNvPr>
          <p:cNvSpPr/>
          <p:nvPr/>
        </p:nvSpPr>
        <p:spPr>
          <a:xfrm>
            <a:off x="1163782" y="992687"/>
            <a:ext cx="10166259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7C4EBC-87B3-B545-A3C0-7A3F6402A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4139" r="51833" b="26394"/>
          <a:stretch/>
        </p:blipFill>
        <p:spPr>
          <a:xfrm>
            <a:off x="1485822" y="1202714"/>
            <a:ext cx="3992565" cy="5005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864B02-3A8A-0743-AA12-80A6FB5FC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34385" r="51833" b="11393"/>
          <a:stretch/>
        </p:blipFill>
        <p:spPr>
          <a:xfrm>
            <a:off x="5846619" y="1202714"/>
            <a:ext cx="5115191" cy="5005471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8A33DC85-4554-8B4C-AFB5-5D910764E3A6}"/>
              </a:ext>
            </a:extLst>
          </p:cNvPr>
          <p:cNvSpPr/>
          <p:nvPr/>
        </p:nvSpPr>
        <p:spPr>
          <a:xfrm>
            <a:off x="2054375" y="2921901"/>
            <a:ext cx="1688285" cy="1352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83F012B1-CB6B-8D49-BBD8-6AA2CF3200EA}"/>
              </a:ext>
            </a:extLst>
          </p:cNvPr>
          <p:cNvSpPr/>
          <p:nvPr/>
        </p:nvSpPr>
        <p:spPr>
          <a:xfrm>
            <a:off x="6251317" y="1234869"/>
            <a:ext cx="2924581" cy="285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63113-DEF0-2A45-A964-320CDB4E02A0}"/>
              </a:ext>
            </a:extLst>
          </p:cNvPr>
          <p:cNvSpPr/>
          <p:nvPr/>
        </p:nvSpPr>
        <p:spPr>
          <a:xfrm>
            <a:off x="6573839" y="3939083"/>
            <a:ext cx="1156032" cy="285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D58283-3BBF-8E4A-AD2B-F3CA344370E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151854" y="1520455"/>
            <a:ext cx="540000" cy="2419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0CC3DC-3584-BF48-9E14-0667BA8C858E}"/>
              </a:ext>
            </a:extLst>
          </p:cNvPr>
          <p:cNvCxnSpPr>
            <a:cxnSpLocks/>
          </p:cNvCxnSpPr>
          <p:nvPr/>
        </p:nvCxnSpPr>
        <p:spPr>
          <a:xfrm flipH="1" flipV="1">
            <a:off x="3742660" y="3592179"/>
            <a:ext cx="2831179" cy="477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1">
            <a:extLst>
              <a:ext uri="{FF2B5EF4-FFF2-40B4-BE49-F238E27FC236}">
                <a16:creationId xmlns:a16="http://schemas.microsoft.com/office/drawing/2014/main" id="{A4E4468F-1680-2843-B086-E074D8612B08}"/>
              </a:ext>
            </a:extLst>
          </p:cNvPr>
          <p:cNvSpPr/>
          <p:nvPr/>
        </p:nvSpPr>
        <p:spPr>
          <a:xfrm>
            <a:off x="989610" y="681252"/>
            <a:ext cx="1688285" cy="39910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ea typeface="나눔스퀘어" panose="020B0600000101010101" pitchFamily="50" charset="-127"/>
              </a:rPr>
              <a:t>Example 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01E7AB-C827-444B-8E4A-27635AB770E9}"/>
              </a:ext>
            </a:extLst>
          </p:cNvPr>
          <p:cNvSpPr txBox="1"/>
          <p:nvPr/>
        </p:nvSpPr>
        <p:spPr>
          <a:xfrm>
            <a:off x="3732710" y="3914821"/>
            <a:ext cx="141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‘display’ == true?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화살표: 갈매기형 수장 13">
            <a:extLst>
              <a:ext uri="{FF2B5EF4-FFF2-40B4-BE49-F238E27FC236}">
                <a16:creationId xmlns:a16="http://schemas.microsoft.com/office/drawing/2014/main" id="{2ABAC54C-9CE6-3F49-91F0-7E05ACA06BCF}"/>
              </a:ext>
            </a:extLst>
          </p:cNvPr>
          <p:cNvSpPr/>
          <p:nvPr/>
        </p:nvSpPr>
        <p:spPr>
          <a:xfrm>
            <a:off x="5133975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5. Example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81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A294EFA1-21CB-3746-A38C-7ADEC8F43E28}"/>
              </a:ext>
            </a:extLst>
          </p:cNvPr>
          <p:cNvSpPr/>
          <p:nvPr/>
        </p:nvSpPr>
        <p:spPr>
          <a:xfrm>
            <a:off x="1163782" y="992687"/>
            <a:ext cx="10166259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7C4EBC-87B3-B545-A3C0-7A3F6402A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4139" r="51833" b="26394"/>
          <a:stretch/>
        </p:blipFill>
        <p:spPr>
          <a:xfrm>
            <a:off x="1485822" y="1202714"/>
            <a:ext cx="3992565" cy="5005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864B02-3A8A-0743-AA12-80A6FB5FC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34385" r="51833" b="11393"/>
          <a:stretch/>
        </p:blipFill>
        <p:spPr>
          <a:xfrm>
            <a:off x="5846619" y="1202714"/>
            <a:ext cx="5115191" cy="5005471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8A33DC85-4554-8B4C-AFB5-5D910764E3A6}"/>
              </a:ext>
            </a:extLst>
          </p:cNvPr>
          <p:cNvSpPr/>
          <p:nvPr/>
        </p:nvSpPr>
        <p:spPr>
          <a:xfrm>
            <a:off x="2054376" y="4251001"/>
            <a:ext cx="2230545" cy="13523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63113-DEF0-2A45-A964-320CDB4E02A0}"/>
              </a:ext>
            </a:extLst>
          </p:cNvPr>
          <p:cNvSpPr/>
          <p:nvPr/>
        </p:nvSpPr>
        <p:spPr>
          <a:xfrm>
            <a:off x="6230680" y="4204897"/>
            <a:ext cx="4444408" cy="17174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0CC3DC-3584-BF48-9E14-0667BA8C858E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4284921" y="4927195"/>
            <a:ext cx="1945759" cy="13642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1">
            <a:extLst>
              <a:ext uri="{FF2B5EF4-FFF2-40B4-BE49-F238E27FC236}">
                <a16:creationId xmlns:a16="http://schemas.microsoft.com/office/drawing/2014/main" id="{2382E922-B8D9-6B48-8321-F87553F84283}"/>
              </a:ext>
            </a:extLst>
          </p:cNvPr>
          <p:cNvSpPr/>
          <p:nvPr/>
        </p:nvSpPr>
        <p:spPr>
          <a:xfrm>
            <a:off x="6246911" y="1711561"/>
            <a:ext cx="4449442" cy="17652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0" name="직사각형 11">
            <a:extLst>
              <a:ext uri="{FF2B5EF4-FFF2-40B4-BE49-F238E27FC236}">
                <a16:creationId xmlns:a16="http://schemas.microsoft.com/office/drawing/2014/main" id="{786D4D36-F687-AC47-A90F-1CEE5E89B350}"/>
              </a:ext>
            </a:extLst>
          </p:cNvPr>
          <p:cNvSpPr/>
          <p:nvPr/>
        </p:nvSpPr>
        <p:spPr>
          <a:xfrm>
            <a:off x="6911163" y="4664114"/>
            <a:ext cx="3668232" cy="7584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1E31CF-2445-8A4B-B7A8-80DCCE61F1D2}"/>
              </a:ext>
            </a:extLst>
          </p:cNvPr>
          <p:cNvCxnSpPr/>
          <p:nvPr/>
        </p:nvCxnSpPr>
        <p:spPr>
          <a:xfrm>
            <a:off x="8272130" y="5167423"/>
            <a:ext cx="2222205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11">
            <a:extLst>
              <a:ext uri="{FF2B5EF4-FFF2-40B4-BE49-F238E27FC236}">
                <a16:creationId xmlns:a16="http://schemas.microsoft.com/office/drawing/2014/main" id="{CE4D8BB6-0D63-134F-B757-B36867928C26}"/>
              </a:ext>
            </a:extLst>
          </p:cNvPr>
          <p:cNvSpPr/>
          <p:nvPr/>
        </p:nvSpPr>
        <p:spPr>
          <a:xfrm>
            <a:off x="8745279" y="5686013"/>
            <a:ext cx="2826747" cy="9055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Success! Just wait a second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ea typeface="나눔스퀘어" panose="020B0600000101010101" pitchFamily="50" charset="-127"/>
              </a:rPr>
              <a:t>hello-</a:t>
            </a:r>
            <a:r>
              <a:rPr lang="en-US" altLang="ko-KR" sz="1600" b="1" dirty="0" err="1">
                <a:solidFill>
                  <a:srgbClr val="FF0000"/>
                </a:solidFill>
                <a:ea typeface="나눔스퀘어" panose="020B0600000101010101" pitchFamily="50" charset="-127"/>
              </a:rPr>
              <a:t>opencarelab</a:t>
            </a:r>
            <a:r>
              <a:rPr lang="en-US" altLang="ko-KR" sz="1600" b="1" dirty="0">
                <a:solidFill>
                  <a:srgbClr val="FF0000"/>
                </a:solidFill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24" name="화살표: 갈매기형 수장 13">
            <a:extLst>
              <a:ext uri="{FF2B5EF4-FFF2-40B4-BE49-F238E27FC236}">
                <a16:creationId xmlns:a16="http://schemas.microsoft.com/office/drawing/2014/main" id="{54994E2E-2C27-A148-B788-B0FB473868A6}"/>
              </a:ext>
            </a:extLst>
          </p:cNvPr>
          <p:cNvSpPr/>
          <p:nvPr/>
        </p:nvSpPr>
        <p:spPr>
          <a:xfrm>
            <a:off x="5133975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5. Example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71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B3F5E-4920-0D43-BC60-93ACF0967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36" y="1251928"/>
            <a:ext cx="10002128" cy="2713404"/>
          </a:xfrm>
          <a:prstGeom prst="rect">
            <a:avLst/>
          </a:prstGeom>
        </p:spPr>
      </p:pic>
      <p:sp>
        <p:nvSpPr>
          <p:cNvPr id="7" name="직사각형 11">
            <a:extLst>
              <a:ext uri="{FF2B5EF4-FFF2-40B4-BE49-F238E27FC236}">
                <a16:creationId xmlns:a16="http://schemas.microsoft.com/office/drawing/2014/main" id="{8813E4A4-3642-EC4B-8764-FDAF9FEA0BC5}"/>
              </a:ext>
            </a:extLst>
          </p:cNvPr>
          <p:cNvSpPr/>
          <p:nvPr/>
        </p:nvSpPr>
        <p:spPr>
          <a:xfrm>
            <a:off x="1094936" y="4420546"/>
            <a:ext cx="10002078" cy="179927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" dirty="0" err="1">
                <a:solidFill>
                  <a:schemeClr val="tx1"/>
                </a:solidFill>
              </a:rPr>
              <a:t>npm</a:t>
            </a:r>
            <a:r>
              <a:rPr lang="en-US" altLang="ko" dirty="0">
                <a:solidFill>
                  <a:schemeClr val="tx1"/>
                </a:solidFill>
              </a:rPr>
              <a:t> install pm2 –g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-g : pm2 </a:t>
            </a:r>
            <a:r>
              <a:rPr lang="ko-KR" altLang="en-US" dirty="0">
                <a:solidFill>
                  <a:schemeClr val="tx1"/>
                </a:solidFill>
              </a:rPr>
              <a:t>명령어를 어떤 디렉토리에서건 사용할 수 있게 해주는 글로벌 세팅</a:t>
            </a:r>
            <a:endParaRPr lang="ko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516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A294EFA1-21CB-3746-A38C-7ADEC8F43E28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3A5BD28C-5700-DB4D-AD1E-1A3B28563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t="3955" r="43917" b="27070"/>
          <a:stretch/>
        </p:blipFill>
        <p:spPr>
          <a:xfrm>
            <a:off x="857228" y="1357025"/>
            <a:ext cx="5040000" cy="4883878"/>
          </a:xfrm>
          <a:prstGeom prst="rect">
            <a:avLst/>
          </a:prstGeom>
        </p:spPr>
      </p:pic>
      <p:pic>
        <p:nvPicPr>
          <p:cNvPr id="7" name="그림 4">
            <a:extLst>
              <a:ext uri="{FF2B5EF4-FFF2-40B4-BE49-F238E27FC236}">
                <a16:creationId xmlns:a16="http://schemas.microsoft.com/office/drawing/2014/main" id="{FDA0BFB7-E302-2041-B9A8-83C7A36BC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0" t="32171" r="43916" b="9058"/>
          <a:stretch/>
        </p:blipFill>
        <p:spPr>
          <a:xfrm>
            <a:off x="5419626" y="1357025"/>
            <a:ext cx="5915146" cy="4883878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DC478737-2626-A147-8658-02A54959C759}"/>
              </a:ext>
            </a:extLst>
          </p:cNvPr>
          <p:cNvSpPr/>
          <p:nvPr/>
        </p:nvSpPr>
        <p:spPr>
          <a:xfrm>
            <a:off x="490846" y="819798"/>
            <a:ext cx="1688285" cy="39910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ea typeface="나눔스퀘어" panose="020B0600000101010101" pitchFamily="50" charset="-127"/>
              </a:rPr>
              <a:t>Example 2.</a:t>
            </a: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D0632674-B2BC-8046-A7C3-8A677917D287}"/>
              </a:ext>
            </a:extLst>
          </p:cNvPr>
          <p:cNvSpPr/>
          <p:nvPr/>
        </p:nvSpPr>
        <p:spPr>
          <a:xfrm>
            <a:off x="1413108" y="3052529"/>
            <a:ext cx="2731380" cy="134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C0CA47-D8A1-4E4A-AE62-F5A73A38526E}"/>
              </a:ext>
            </a:extLst>
          </p:cNvPr>
          <p:cNvSpPr/>
          <p:nvPr/>
        </p:nvSpPr>
        <p:spPr>
          <a:xfrm>
            <a:off x="6059393" y="3361287"/>
            <a:ext cx="1112973" cy="260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직사각형 11">
            <a:extLst>
              <a:ext uri="{FF2B5EF4-FFF2-40B4-BE49-F238E27FC236}">
                <a16:creationId xmlns:a16="http://schemas.microsoft.com/office/drawing/2014/main" id="{3A095879-352D-F641-846C-7DA0E4E4C22D}"/>
              </a:ext>
            </a:extLst>
          </p:cNvPr>
          <p:cNvSpPr/>
          <p:nvPr/>
        </p:nvSpPr>
        <p:spPr>
          <a:xfrm>
            <a:off x="5819908" y="1328627"/>
            <a:ext cx="1281536" cy="274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7" name="직사각형 11">
            <a:extLst>
              <a:ext uri="{FF2B5EF4-FFF2-40B4-BE49-F238E27FC236}">
                <a16:creationId xmlns:a16="http://schemas.microsoft.com/office/drawing/2014/main" id="{56736920-A22B-2D45-93A6-34C84FFEA2C2}"/>
              </a:ext>
            </a:extLst>
          </p:cNvPr>
          <p:cNvSpPr/>
          <p:nvPr/>
        </p:nvSpPr>
        <p:spPr>
          <a:xfrm>
            <a:off x="5802169" y="1800563"/>
            <a:ext cx="2902444" cy="260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AFD352-24C9-054A-A993-40D8E20E78A6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4144488" y="3491631"/>
            <a:ext cx="1914905" cy="231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75D58C-4947-B145-862C-A01A84FC0C8D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 flipH="1">
            <a:off x="6615880" y="2061250"/>
            <a:ext cx="637511" cy="13000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F6D02E1-13F3-6345-A492-B65981342CB4}"/>
              </a:ext>
            </a:extLst>
          </p:cNvPr>
          <p:cNvCxnSpPr>
            <a:stCxn id="16" idx="3"/>
          </p:cNvCxnSpPr>
          <p:nvPr/>
        </p:nvCxnSpPr>
        <p:spPr>
          <a:xfrm>
            <a:off x="7101444" y="1465898"/>
            <a:ext cx="233087" cy="33466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B159CE0-1DFA-E849-8EBA-DC21076F8B15}"/>
              </a:ext>
            </a:extLst>
          </p:cNvPr>
          <p:cNvSpPr txBox="1"/>
          <p:nvPr/>
        </p:nvSpPr>
        <p:spPr>
          <a:xfrm>
            <a:off x="7554342" y="1394088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facts = {brightness: 7}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317DA3-446D-014E-A055-EDAE5BD2F3ED}"/>
              </a:ext>
            </a:extLst>
          </p:cNvPr>
          <p:cNvSpPr txBox="1"/>
          <p:nvPr/>
        </p:nvSpPr>
        <p:spPr>
          <a:xfrm>
            <a:off x="2470632" y="3121223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‘brightness’ &gt;= 5?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화살표: 갈매기형 수장 13">
            <a:extLst>
              <a:ext uri="{FF2B5EF4-FFF2-40B4-BE49-F238E27FC236}">
                <a16:creationId xmlns:a16="http://schemas.microsoft.com/office/drawing/2014/main" id="{D5ED1510-13CE-B14B-B554-A18B54C162E5}"/>
              </a:ext>
            </a:extLst>
          </p:cNvPr>
          <p:cNvSpPr/>
          <p:nvPr/>
        </p:nvSpPr>
        <p:spPr>
          <a:xfrm>
            <a:off x="5133975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5. Example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853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A294EFA1-21CB-3746-A38C-7ADEC8F43E28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3A5BD28C-5700-DB4D-AD1E-1A3B28563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t="3955" r="43917" b="27070"/>
          <a:stretch/>
        </p:blipFill>
        <p:spPr>
          <a:xfrm>
            <a:off x="857228" y="1357025"/>
            <a:ext cx="5040000" cy="4883878"/>
          </a:xfrm>
          <a:prstGeom prst="rect">
            <a:avLst/>
          </a:prstGeom>
        </p:spPr>
      </p:pic>
      <p:pic>
        <p:nvPicPr>
          <p:cNvPr id="7" name="그림 4">
            <a:extLst>
              <a:ext uri="{FF2B5EF4-FFF2-40B4-BE49-F238E27FC236}">
                <a16:creationId xmlns:a16="http://schemas.microsoft.com/office/drawing/2014/main" id="{FDA0BFB7-E302-2041-B9A8-83C7A36BC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0" t="32171" r="43916" b="9058"/>
          <a:stretch/>
        </p:blipFill>
        <p:spPr>
          <a:xfrm>
            <a:off x="5419626" y="1357025"/>
            <a:ext cx="5915146" cy="4883878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DC478737-2626-A147-8658-02A54959C759}"/>
              </a:ext>
            </a:extLst>
          </p:cNvPr>
          <p:cNvSpPr/>
          <p:nvPr/>
        </p:nvSpPr>
        <p:spPr>
          <a:xfrm>
            <a:off x="490846" y="819798"/>
            <a:ext cx="1688285" cy="39910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ea typeface="나눔스퀘어" panose="020B0600000101010101" pitchFamily="50" charset="-127"/>
              </a:rPr>
              <a:t>Example 2.</a:t>
            </a: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D0632674-B2BC-8046-A7C3-8A677917D287}"/>
              </a:ext>
            </a:extLst>
          </p:cNvPr>
          <p:cNvSpPr/>
          <p:nvPr/>
        </p:nvSpPr>
        <p:spPr>
          <a:xfrm>
            <a:off x="1413108" y="4368490"/>
            <a:ext cx="2767006" cy="1165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C0CA47-D8A1-4E4A-AE62-F5A73A38526E}"/>
              </a:ext>
            </a:extLst>
          </p:cNvPr>
          <p:cNvSpPr/>
          <p:nvPr/>
        </p:nvSpPr>
        <p:spPr>
          <a:xfrm>
            <a:off x="6118770" y="3586918"/>
            <a:ext cx="3191485" cy="1115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7" name="직사각형 11">
            <a:extLst>
              <a:ext uri="{FF2B5EF4-FFF2-40B4-BE49-F238E27FC236}">
                <a16:creationId xmlns:a16="http://schemas.microsoft.com/office/drawing/2014/main" id="{56736920-A22B-2D45-93A6-34C84FFEA2C2}"/>
              </a:ext>
            </a:extLst>
          </p:cNvPr>
          <p:cNvSpPr/>
          <p:nvPr/>
        </p:nvSpPr>
        <p:spPr>
          <a:xfrm>
            <a:off x="5790293" y="2204324"/>
            <a:ext cx="5384387" cy="812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AFD352-24C9-054A-A993-40D8E20E78A6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4144489" y="4152142"/>
            <a:ext cx="2734376" cy="90945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F6D02E1-13F3-6345-A492-B65981342CB4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796616" y="4144774"/>
            <a:ext cx="3322155" cy="223718"/>
          </a:xfrm>
          <a:prstGeom prst="bentConnector3">
            <a:avLst>
              <a:gd name="adj1" fmla="val 1000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11">
            <a:extLst>
              <a:ext uri="{FF2B5EF4-FFF2-40B4-BE49-F238E27FC236}">
                <a16:creationId xmlns:a16="http://schemas.microsoft.com/office/drawing/2014/main" id="{60310C4C-48D9-8D44-90B8-1B4D24FF5A68}"/>
              </a:ext>
            </a:extLst>
          </p:cNvPr>
          <p:cNvSpPr/>
          <p:nvPr/>
        </p:nvSpPr>
        <p:spPr>
          <a:xfrm>
            <a:off x="1548823" y="4755540"/>
            <a:ext cx="2595666" cy="6121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3" name="직사각형 11">
            <a:extLst>
              <a:ext uri="{FF2B5EF4-FFF2-40B4-BE49-F238E27FC236}">
                <a16:creationId xmlns:a16="http://schemas.microsoft.com/office/drawing/2014/main" id="{47057D0E-D0DA-254D-98A1-ED857276ACCB}"/>
              </a:ext>
            </a:extLst>
          </p:cNvPr>
          <p:cNvSpPr/>
          <p:nvPr/>
        </p:nvSpPr>
        <p:spPr>
          <a:xfrm>
            <a:off x="6878865" y="4029166"/>
            <a:ext cx="2372013" cy="2459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4" name="직사각형 11">
            <a:extLst>
              <a:ext uri="{FF2B5EF4-FFF2-40B4-BE49-F238E27FC236}">
                <a16:creationId xmlns:a16="http://schemas.microsoft.com/office/drawing/2014/main" id="{F70E1DB9-475D-2E4D-BD60-CA9D76138B39}"/>
              </a:ext>
            </a:extLst>
          </p:cNvPr>
          <p:cNvSpPr/>
          <p:nvPr/>
        </p:nvSpPr>
        <p:spPr>
          <a:xfrm>
            <a:off x="5790293" y="1580870"/>
            <a:ext cx="1501584" cy="24390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33FF9D0-7A72-9C4A-B4D4-CD2B3ED66233}"/>
              </a:ext>
            </a:extLst>
          </p:cNvPr>
          <p:cNvCxnSpPr>
            <a:cxnSpLocks/>
            <a:stCxn id="33" idx="3"/>
            <a:endCxn id="34" idx="3"/>
          </p:cNvCxnSpPr>
          <p:nvPr/>
        </p:nvCxnSpPr>
        <p:spPr>
          <a:xfrm flipH="1" flipV="1">
            <a:off x="7291877" y="1702825"/>
            <a:ext cx="1959001" cy="2449317"/>
          </a:xfrm>
          <a:prstGeom prst="bentConnector3">
            <a:avLst>
              <a:gd name="adj1" fmla="val -11669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8C832FE-A563-2F41-8375-8E727A23888C}"/>
              </a:ext>
            </a:extLst>
          </p:cNvPr>
          <p:cNvSpPr txBox="1"/>
          <p:nvPr/>
        </p:nvSpPr>
        <p:spPr>
          <a:xfrm>
            <a:off x="7291877" y="1385998"/>
            <a:ext cx="3359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Output = “Brightness check complete.”</a:t>
            </a:r>
            <a:endParaRPr lang="ko-KR" altLang="en-US" sz="1400" dirty="0">
              <a:solidFill>
                <a:schemeClr val="bg1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E2D3A5-ABE0-9D47-BAF4-0829936506B5}"/>
              </a:ext>
            </a:extLst>
          </p:cNvPr>
          <p:cNvSpPr txBox="1"/>
          <p:nvPr/>
        </p:nvSpPr>
        <p:spPr>
          <a:xfrm>
            <a:off x="3758928" y="5579625"/>
            <a:ext cx="1694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It’s bright enough!</a:t>
            </a:r>
            <a:endParaRPr lang="ko-KR" altLang="en-US" sz="1400" dirty="0">
              <a:solidFill>
                <a:schemeClr val="bg1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45" name="화살표: 갈매기형 수장 13">
            <a:extLst>
              <a:ext uri="{FF2B5EF4-FFF2-40B4-BE49-F238E27FC236}">
                <a16:creationId xmlns:a16="http://schemas.microsoft.com/office/drawing/2014/main" id="{CE75A09B-3B3E-F549-A261-6D260C85DA19}"/>
              </a:ext>
            </a:extLst>
          </p:cNvPr>
          <p:cNvSpPr/>
          <p:nvPr/>
        </p:nvSpPr>
        <p:spPr>
          <a:xfrm>
            <a:off x="5133975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5. Example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902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97180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 RULES ENGINE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971800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A294EFA1-21CB-3746-A38C-7ADEC8F43E28}"/>
              </a:ext>
            </a:extLst>
          </p:cNvPr>
          <p:cNvSpPr/>
          <p:nvPr/>
        </p:nvSpPr>
        <p:spPr>
          <a:xfrm>
            <a:off x="612577" y="1131232"/>
            <a:ext cx="10966846" cy="5388865"/>
          </a:xfrm>
          <a:prstGeom prst="rect">
            <a:avLst/>
          </a:prstGeom>
          <a:solidFill>
            <a:srgbClr val="C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3A5BD28C-5700-DB4D-AD1E-1A3B28563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t="3955" r="43917" b="27070"/>
          <a:stretch/>
        </p:blipFill>
        <p:spPr>
          <a:xfrm>
            <a:off x="857228" y="1357025"/>
            <a:ext cx="5040000" cy="4883878"/>
          </a:xfrm>
          <a:prstGeom prst="rect">
            <a:avLst/>
          </a:prstGeom>
        </p:spPr>
      </p:pic>
      <p:pic>
        <p:nvPicPr>
          <p:cNvPr id="7" name="그림 4">
            <a:extLst>
              <a:ext uri="{FF2B5EF4-FFF2-40B4-BE49-F238E27FC236}">
                <a16:creationId xmlns:a16="http://schemas.microsoft.com/office/drawing/2014/main" id="{FDA0BFB7-E302-2041-B9A8-83C7A36BC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0" t="32171" r="43916" b="9058"/>
          <a:stretch/>
        </p:blipFill>
        <p:spPr>
          <a:xfrm>
            <a:off x="5419626" y="1357025"/>
            <a:ext cx="5915146" cy="4883878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DC478737-2626-A147-8658-02A54959C759}"/>
              </a:ext>
            </a:extLst>
          </p:cNvPr>
          <p:cNvSpPr/>
          <p:nvPr/>
        </p:nvSpPr>
        <p:spPr>
          <a:xfrm>
            <a:off x="490846" y="819798"/>
            <a:ext cx="1688285" cy="39910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ea typeface="나눔스퀘어" panose="020B0600000101010101" pitchFamily="50" charset="-127"/>
              </a:rPr>
              <a:t>Example 2.</a:t>
            </a: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D0632674-B2BC-8046-A7C3-8A677917D287}"/>
              </a:ext>
            </a:extLst>
          </p:cNvPr>
          <p:cNvSpPr/>
          <p:nvPr/>
        </p:nvSpPr>
        <p:spPr>
          <a:xfrm>
            <a:off x="6059392" y="3580670"/>
            <a:ext cx="3227112" cy="1145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C0CA47-D8A1-4E4A-AE62-F5A73A38526E}"/>
              </a:ext>
            </a:extLst>
          </p:cNvPr>
          <p:cNvSpPr/>
          <p:nvPr/>
        </p:nvSpPr>
        <p:spPr>
          <a:xfrm>
            <a:off x="6878791" y="4251938"/>
            <a:ext cx="1208305" cy="2606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75D58C-4947-B145-862C-A01A84FC0C8D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7024754" y="4512624"/>
            <a:ext cx="458190" cy="8061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F6D02E1-13F3-6345-A492-B65981342CB4}"/>
              </a:ext>
            </a:extLst>
          </p:cNvPr>
          <p:cNvCxnSpPr>
            <a:cxnSpLocks/>
            <a:stCxn id="32" idx="3"/>
            <a:endCxn id="33" idx="2"/>
          </p:cNvCxnSpPr>
          <p:nvPr/>
        </p:nvCxnSpPr>
        <p:spPr>
          <a:xfrm flipV="1">
            <a:off x="8300852" y="1753703"/>
            <a:ext cx="1275138" cy="394915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A317DA3-446D-014E-A055-EDAE5BD2F3ED}"/>
              </a:ext>
            </a:extLst>
          </p:cNvPr>
          <p:cNvSpPr txBox="1"/>
          <p:nvPr/>
        </p:nvSpPr>
        <p:spPr>
          <a:xfrm>
            <a:off x="2470632" y="3121223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‘brightness’ &gt;= 5?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1">
            <a:extLst>
              <a:ext uri="{FF2B5EF4-FFF2-40B4-BE49-F238E27FC236}">
                <a16:creationId xmlns:a16="http://schemas.microsoft.com/office/drawing/2014/main" id="{8C9B5526-9184-AB43-A2B0-07C009157B0F}"/>
              </a:ext>
            </a:extLst>
          </p:cNvPr>
          <p:cNvSpPr/>
          <p:nvPr/>
        </p:nvSpPr>
        <p:spPr>
          <a:xfrm>
            <a:off x="8745279" y="5686013"/>
            <a:ext cx="2826747" cy="9055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나눔스퀘어" panose="020B0600000101010101" pitchFamily="50" charset="-127"/>
              </a:rPr>
              <a:t>It’s bright enough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ea typeface="나눔스퀘어" panose="020B0600000101010101" pitchFamily="50" charset="-127"/>
              </a:rPr>
              <a:t>Brightness check </a:t>
            </a:r>
            <a:r>
              <a:rPr lang="en-US" altLang="ko-KR" sz="1600" b="1" dirty="0" err="1">
                <a:solidFill>
                  <a:srgbClr val="FF0000"/>
                </a:solidFill>
                <a:ea typeface="나눔스퀘어" panose="020B0600000101010101" pitchFamily="50" charset="-127"/>
              </a:rPr>
              <a:t>comlete</a:t>
            </a:r>
            <a:r>
              <a:rPr lang="en-US" altLang="ko-KR" sz="1600" b="1" dirty="0">
                <a:solidFill>
                  <a:srgbClr val="FF0000"/>
                </a:solidFill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26" name="직사각형 11">
            <a:extLst>
              <a:ext uri="{FF2B5EF4-FFF2-40B4-BE49-F238E27FC236}">
                <a16:creationId xmlns:a16="http://schemas.microsoft.com/office/drawing/2014/main" id="{107ED0C5-41F8-C64A-9EB3-EAEE325208F9}"/>
              </a:ext>
            </a:extLst>
          </p:cNvPr>
          <p:cNvSpPr/>
          <p:nvPr/>
        </p:nvSpPr>
        <p:spPr>
          <a:xfrm>
            <a:off x="5796157" y="5318737"/>
            <a:ext cx="2457194" cy="7851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2" name="직사각형 11">
            <a:extLst>
              <a:ext uri="{FF2B5EF4-FFF2-40B4-BE49-F238E27FC236}">
                <a16:creationId xmlns:a16="http://schemas.microsoft.com/office/drawing/2014/main" id="{3FEAD4BE-86CA-A74A-B356-03FF638CD075}"/>
              </a:ext>
            </a:extLst>
          </p:cNvPr>
          <p:cNvSpPr/>
          <p:nvPr/>
        </p:nvSpPr>
        <p:spPr>
          <a:xfrm>
            <a:off x="6512709" y="5586812"/>
            <a:ext cx="1788143" cy="2320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1E03EB-5B0A-5C44-94E2-2559A6CD41B1}"/>
              </a:ext>
            </a:extLst>
          </p:cNvPr>
          <p:cNvSpPr txBox="1"/>
          <p:nvPr/>
        </p:nvSpPr>
        <p:spPr>
          <a:xfrm>
            <a:off x="7896235" y="1445926"/>
            <a:ext cx="3359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Output = “Brightness check complete.”</a:t>
            </a:r>
            <a:endParaRPr lang="ko-KR" altLang="en-US" sz="1400" dirty="0">
              <a:solidFill>
                <a:schemeClr val="bg1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34" name="화살표: 갈매기형 수장 13">
            <a:extLst>
              <a:ext uri="{FF2B5EF4-FFF2-40B4-BE49-F238E27FC236}">
                <a16:creationId xmlns:a16="http://schemas.microsoft.com/office/drawing/2014/main" id="{6EEB69F5-8CAA-B145-A62A-252AD5511356}"/>
              </a:ext>
            </a:extLst>
          </p:cNvPr>
          <p:cNvSpPr/>
          <p:nvPr/>
        </p:nvSpPr>
        <p:spPr>
          <a:xfrm>
            <a:off x="5133975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5. Example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54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8A6BB-8B0E-DD4C-BFB9-48035D49B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6" y="1391952"/>
            <a:ext cx="9097108" cy="1465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010C4-2A54-0648-978D-6C2D9C56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6" y="3733411"/>
            <a:ext cx="4901684" cy="2088726"/>
          </a:xfrm>
          <a:prstGeom prst="rect">
            <a:avLst/>
          </a:prstGeom>
        </p:spPr>
      </p:pic>
      <p:sp>
        <p:nvSpPr>
          <p:cNvPr id="9" name="직사각형 11">
            <a:extLst>
              <a:ext uri="{FF2B5EF4-FFF2-40B4-BE49-F238E27FC236}">
                <a16:creationId xmlns:a16="http://schemas.microsoft.com/office/drawing/2014/main" id="{F68C78C1-BA1C-AF46-8363-3BD282093C2C}"/>
              </a:ext>
            </a:extLst>
          </p:cNvPr>
          <p:cNvSpPr/>
          <p:nvPr/>
        </p:nvSpPr>
        <p:spPr>
          <a:xfrm>
            <a:off x="6711461" y="3733411"/>
            <a:ext cx="3933093" cy="208872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pm2 </a:t>
            </a:r>
            <a:r>
              <a:rPr lang="ko-KR" altLang="en-US" dirty="0">
                <a:solidFill>
                  <a:schemeClr val="tx1"/>
                </a:solidFill>
              </a:rPr>
              <a:t>사용을 위한 예제 서버</a:t>
            </a:r>
            <a:endParaRPr lang="ko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갈매기형 수장 13">
            <a:extLst>
              <a:ext uri="{FF2B5EF4-FFF2-40B4-BE49-F238E27FC236}">
                <a16:creationId xmlns:a16="http://schemas.microsoft.com/office/drawing/2014/main" id="{43CEAEFF-A99A-5647-B621-24353290B39E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</p:spTree>
    <p:extLst>
      <p:ext uri="{BB962C8B-B14F-4D97-AF65-F5344CB8AC3E}">
        <p14:creationId xmlns:p14="http://schemas.microsoft.com/office/powerpoint/2010/main" val="297840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4826C-41B6-1B4A-A311-A676316F9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46"/>
          <a:stretch/>
        </p:blipFill>
        <p:spPr>
          <a:xfrm>
            <a:off x="1358901" y="3429000"/>
            <a:ext cx="3371361" cy="2479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64B14-08A6-A84E-8540-0890C0D1D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1172349"/>
            <a:ext cx="9474200" cy="1600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2DDD91-9EEB-4C40-AB31-4C1D6618B3D4}"/>
              </a:ext>
            </a:extLst>
          </p:cNvPr>
          <p:cNvSpPr/>
          <p:nvPr/>
        </p:nvSpPr>
        <p:spPr>
          <a:xfrm>
            <a:off x="5008684" y="3428999"/>
            <a:ext cx="5824415" cy="24794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pm2 start </a:t>
            </a:r>
            <a:r>
              <a:rPr lang="en-US" altLang="ko" dirty="0" err="1">
                <a:solidFill>
                  <a:schemeClr val="tx1"/>
                </a:solidFill>
              </a:rPr>
              <a:t>server.js</a:t>
            </a:r>
            <a:endParaRPr lang="en-US" altLang="ko" dirty="0">
              <a:solidFill>
                <a:schemeClr val="tx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Start</a:t>
            </a:r>
            <a:r>
              <a:rPr lang="ko-KR" altLang="en-US" dirty="0">
                <a:solidFill>
                  <a:schemeClr val="tx1"/>
                </a:solidFill>
              </a:rPr>
              <a:t> 명령어를 통한 </a:t>
            </a:r>
            <a:r>
              <a:rPr lang="en-US" altLang="ko-KR" dirty="0" err="1">
                <a:solidFill>
                  <a:schemeClr val="tx1"/>
                </a:solidFill>
              </a:rPr>
              <a:t>server.js</a:t>
            </a:r>
            <a:r>
              <a:rPr lang="en-US" altLang="ko-KR" dirty="0">
                <a:solidFill>
                  <a:schemeClr val="tx1"/>
                </a:solidFill>
              </a:rPr>
              <a:t> pm2 </a:t>
            </a:r>
            <a:r>
              <a:rPr lang="ko-KR" altLang="en-US" dirty="0">
                <a:solidFill>
                  <a:schemeClr val="tx1"/>
                </a:solidFill>
              </a:rPr>
              <a:t>등록 및 실행</a:t>
            </a:r>
            <a:endParaRPr lang="ko" altLang="en-US" dirty="0">
              <a:solidFill>
                <a:schemeClr val="tx1"/>
              </a:solidFill>
            </a:endParaRPr>
          </a:p>
        </p:txBody>
      </p:sp>
      <p:sp>
        <p:nvSpPr>
          <p:cNvPr id="13" name="화살표: 갈매기형 수장 13">
            <a:extLst>
              <a:ext uri="{FF2B5EF4-FFF2-40B4-BE49-F238E27FC236}">
                <a16:creationId xmlns:a16="http://schemas.microsoft.com/office/drawing/2014/main" id="{39E4A30D-3E1B-4C41-BEAB-4058DFD932C1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</p:spTree>
    <p:extLst>
      <p:ext uri="{BB962C8B-B14F-4D97-AF65-F5344CB8AC3E}">
        <p14:creationId xmlns:p14="http://schemas.microsoft.com/office/powerpoint/2010/main" val="179596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sp>
        <p:nvSpPr>
          <p:cNvPr id="5" name="화살표: 갈매기형 수장 13">
            <a:extLst>
              <a:ext uri="{FF2B5EF4-FFF2-40B4-BE49-F238E27FC236}">
                <a16:creationId xmlns:a16="http://schemas.microsoft.com/office/drawing/2014/main" id="{1483B961-116C-1E46-B1AC-C9215F59A55B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FCDF5-9BEE-AF43-A918-A4B7E71B2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36" y="876870"/>
            <a:ext cx="7982927" cy="1043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50C9C-F45C-8C48-B977-E9FD2CE51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36" y="2606206"/>
            <a:ext cx="7982927" cy="1382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3FD80A-20B1-0D4B-907A-D48E73D94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35" y="4787459"/>
            <a:ext cx="7982927" cy="1174850"/>
          </a:xfrm>
          <a:prstGeom prst="rect">
            <a:avLst/>
          </a:prstGeom>
        </p:spPr>
      </p:pic>
      <p:sp>
        <p:nvSpPr>
          <p:cNvPr id="13" name="직사각형 11">
            <a:extLst>
              <a:ext uri="{FF2B5EF4-FFF2-40B4-BE49-F238E27FC236}">
                <a16:creationId xmlns:a16="http://schemas.microsoft.com/office/drawing/2014/main" id="{E72A2E75-3666-2648-95B9-BBCF7F72ACC3}"/>
              </a:ext>
            </a:extLst>
          </p:cNvPr>
          <p:cNvSpPr/>
          <p:nvPr/>
        </p:nvSpPr>
        <p:spPr>
          <a:xfrm>
            <a:off x="2104536" y="2039814"/>
            <a:ext cx="7982926" cy="45184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" sz="1400" dirty="0">
                <a:solidFill>
                  <a:schemeClr val="tx1"/>
                </a:solidFill>
              </a:rPr>
              <a:t>pm2 list : pm2</a:t>
            </a:r>
            <a:r>
              <a:rPr lang="ko-KR" altLang="en-US" sz="1400" dirty="0">
                <a:solidFill>
                  <a:schemeClr val="tx1"/>
                </a:solidFill>
              </a:rPr>
              <a:t>에 등록된 관리 리스트</a:t>
            </a:r>
            <a:endParaRPr lang="en-US" altLang="ko" sz="1400" dirty="0">
              <a:solidFill>
                <a:schemeClr val="tx1"/>
              </a:solidFill>
            </a:endParaRPr>
          </a:p>
        </p:txBody>
      </p:sp>
      <p:sp>
        <p:nvSpPr>
          <p:cNvPr id="17" name="직사각형 11">
            <a:extLst>
              <a:ext uri="{FF2B5EF4-FFF2-40B4-BE49-F238E27FC236}">
                <a16:creationId xmlns:a16="http://schemas.microsoft.com/office/drawing/2014/main" id="{CFE2CF07-2D32-9749-8484-D1FDEE796482}"/>
              </a:ext>
            </a:extLst>
          </p:cNvPr>
          <p:cNvSpPr/>
          <p:nvPr/>
        </p:nvSpPr>
        <p:spPr>
          <a:xfrm>
            <a:off x="2104537" y="4101170"/>
            <a:ext cx="7982926" cy="57378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" sz="1400" dirty="0">
                <a:solidFill>
                  <a:schemeClr val="tx1"/>
                </a:solidFill>
              </a:rPr>
              <a:t>pm2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stop </a:t>
            </a:r>
            <a:r>
              <a:rPr lang="en-US" altLang="ko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프로세스 종료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" sz="1400" dirty="0">
                <a:solidFill>
                  <a:schemeClr val="tx1"/>
                </a:solidFill>
              </a:rPr>
              <a:t>pm2 list</a:t>
            </a:r>
            <a:r>
              <a:rPr lang="ko-KR" altLang="en-US" sz="1400" dirty="0">
                <a:solidFill>
                  <a:schemeClr val="tx1"/>
                </a:solidFill>
              </a:rPr>
              <a:t>에서 확인한 이름이나 </a:t>
            </a:r>
            <a:r>
              <a:rPr lang="en-US" altLang="ko-KR" sz="1400" dirty="0">
                <a:solidFill>
                  <a:schemeClr val="tx1"/>
                </a:solidFill>
              </a:rPr>
              <a:t>ID</a:t>
            </a:r>
            <a:r>
              <a:rPr lang="ko-KR" altLang="en-US" sz="1400" dirty="0" err="1">
                <a:solidFill>
                  <a:schemeClr val="tx1"/>
                </a:solidFill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</a:rPr>
              <a:t> 인자로 넘겨 준다</a:t>
            </a:r>
            <a:endParaRPr lang="en-US" altLang="ko" sz="1400" dirty="0">
              <a:solidFill>
                <a:schemeClr val="tx1"/>
              </a:solidFill>
            </a:endParaRPr>
          </a:p>
        </p:txBody>
      </p:sp>
      <p:sp>
        <p:nvSpPr>
          <p:cNvPr id="18" name="직사각형 11">
            <a:extLst>
              <a:ext uri="{FF2B5EF4-FFF2-40B4-BE49-F238E27FC236}">
                <a16:creationId xmlns:a16="http://schemas.microsoft.com/office/drawing/2014/main" id="{364A52FB-E24D-D14B-82EE-B9514E9BB1CB}"/>
              </a:ext>
            </a:extLst>
          </p:cNvPr>
          <p:cNvSpPr/>
          <p:nvPr/>
        </p:nvSpPr>
        <p:spPr>
          <a:xfrm>
            <a:off x="2104535" y="6074813"/>
            <a:ext cx="7982926" cy="45184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" sz="1400" dirty="0">
                <a:solidFill>
                  <a:schemeClr val="tx1"/>
                </a:solidFill>
              </a:rPr>
              <a:t>pm2 delete : </a:t>
            </a:r>
            <a:r>
              <a:rPr lang="ko-KR" altLang="en-US" sz="1400" dirty="0">
                <a:solidFill>
                  <a:schemeClr val="tx1"/>
                </a:solidFill>
              </a:rPr>
              <a:t>기존에 등록되어 있던 프로세스 삭제</a:t>
            </a:r>
            <a:endParaRPr lang="en-US" altLang="ko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3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sp>
        <p:nvSpPr>
          <p:cNvPr id="5" name="화살표: 갈매기형 수장 13">
            <a:extLst>
              <a:ext uri="{FF2B5EF4-FFF2-40B4-BE49-F238E27FC236}">
                <a16:creationId xmlns:a16="http://schemas.microsoft.com/office/drawing/2014/main" id="{1483B961-116C-1E46-B1AC-C9215F59A55B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F078B-664A-8C40-94D9-BBA2938F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948635"/>
            <a:ext cx="9702800" cy="1638300"/>
          </a:xfrm>
          <a:prstGeom prst="rect">
            <a:avLst/>
          </a:prstGeom>
        </p:spPr>
      </p:pic>
      <p:sp>
        <p:nvSpPr>
          <p:cNvPr id="10" name="직사각형 11">
            <a:extLst>
              <a:ext uri="{FF2B5EF4-FFF2-40B4-BE49-F238E27FC236}">
                <a16:creationId xmlns:a16="http://schemas.microsoft.com/office/drawing/2014/main" id="{FCA40106-489F-1444-98C3-AF02E08DE7F0}"/>
              </a:ext>
            </a:extLst>
          </p:cNvPr>
          <p:cNvSpPr/>
          <p:nvPr/>
        </p:nvSpPr>
        <p:spPr>
          <a:xfrm>
            <a:off x="1244599" y="4535987"/>
            <a:ext cx="9702799" cy="16383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--name </a:t>
            </a:r>
            <a:r>
              <a:rPr lang="ko-KR" altLang="en-US" dirty="0">
                <a:solidFill>
                  <a:schemeClr val="tx1"/>
                </a:solidFill>
              </a:rPr>
              <a:t>옵션을 통해 </a:t>
            </a:r>
            <a:r>
              <a:rPr lang="en-US" altLang="ko-KR" dirty="0">
                <a:solidFill>
                  <a:schemeClr val="tx1"/>
                </a:solidFill>
              </a:rPr>
              <a:t>start</a:t>
            </a:r>
            <a:r>
              <a:rPr lang="ko-KR" altLang="en-US" dirty="0">
                <a:solidFill>
                  <a:schemeClr val="tx1"/>
                </a:solidFill>
              </a:rPr>
              <a:t>시 </a:t>
            </a:r>
            <a:r>
              <a:rPr lang="en-US" altLang="ko-KR" dirty="0">
                <a:solidFill>
                  <a:schemeClr val="tx1"/>
                </a:solidFill>
              </a:rPr>
              <a:t>app</a:t>
            </a:r>
            <a:r>
              <a:rPr lang="ko-KR" altLang="en-US" dirty="0">
                <a:solidFill>
                  <a:schemeClr val="tx1"/>
                </a:solidFill>
              </a:rPr>
              <a:t>의 이름을 지정해 줄 수 있다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" dirty="0" err="1">
                <a:solidFill>
                  <a:schemeClr val="tx1"/>
                </a:solidFill>
              </a:rPr>
              <a:t>server.js</a:t>
            </a:r>
            <a:r>
              <a:rPr lang="ko-KR" altLang="en-US" dirty="0">
                <a:solidFill>
                  <a:schemeClr val="tx1"/>
                </a:solidFill>
              </a:rPr>
              <a:t>의 내용이 수정되는 경우는 </a:t>
            </a:r>
            <a:r>
              <a:rPr lang="en-US" altLang="ko-KR" dirty="0">
                <a:solidFill>
                  <a:schemeClr val="tx1"/>
                </a:solidFill>
              </a:rPr>
              <a:t>pm2 restart</a:t>
            </a:r>
            <a:r>
              <a:rPr lang="ko-KR" altLang="en-US" dirty="0" err="1">
                <a:solidFill>
                  <a:schemeClr val="tx1"/>
                </a:solidFill>
              </a:rPr>
              <a:t>를</a:t>
            </a:r>
            <a:r>
              <a:rPr lang="ko-KR" altLang="en-US" dirty="0">
                <a:solidFill>
                  <a:schemeClr val="tx1"/>
                </a:solidFill>
              </a:rPr>
              <a:t> 통해 </a:t>
            </a:r>
            <a:r>
              <a:rPr lang="ko-KR" altLang="en-US" dirty="0" err="1">
                <a:solidFill>
                  <a:schemeClr val="tx1"/>
                </a:solidFill>
              </a:rPr>
              <a:t>재시작</a:t>
            </a:r>
            <a:r>
              <a:rPr lang="ko-KR" altLang="en-US" dirty="0">
                <a:solidFill>
                  <a:schemeClr val="tx1"/>
                </a:solidFill>
              </a:rPr>
              <a:t> 하면 되지만 </a:t>
            </a:r>
            <a:r>
              <a:rPr lang="en-US" altLang="ko-KR" dirty="0">
                <a:solidFill>
                  <a:schemeClr val="tx1"/>
                </a:solidFill>
              </a:rPr>
              <a:t>pm2</a:t>
            </a:r>
            <a:r>
              <a:rPr lang="ko-KR" altLang="en-US" dirty="0">
                <a:solidFill>
                  <a:schemeClr val="tx1"/>
                </a:solidFill>
              </a:rPr>
              <a:t>의 인자를 변경하는 경우 </a:t>
            </a:r>
            <a:r>
              <a:rPr lang="en-US" altLang="ko-KR" dirty="0">
                <a:solidFill>
                  <a:schemeClr val="tx1"/>
                </a:solidFill>
              </a:rPr>
              <a:t>delete</a:t>
            </a:r>
            <a:r>
              <a:rPr lang="ko-KR" altLang="en-US" dirty="0">
                <a:solidFill>
                  <a:schemeClr val="tx1"/>
                </a:solidFill>
              </a:rPr>
              <a:t>하고 새로 등록 해주어야 한다</a:t>
            </a:r>
            <a:endParaRPr lang="en-US" altLang="ko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BE637-1DC5-A340-AD51-05B199CEB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" y="2686071"/>
            <a:ext cx="9702799" cy="175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7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PM2</a:t>
            </a:r>
            <a:endParaRPr lang="ko-KR" altLang="en-US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설치</a:t>
            </a:r>
          </a:p>
        </p:txBody>
      </p:sp>
      <p:sp>
        <p:nvSpPr>
          <p:cNvPr id="5" name="화살표: 갈매기형 수장 13">
            <a:extLst>
              <a:ext uri="{FF2B5EF4-FFF2-40B4-BE49-F238E27FC236}">
                <a16:creationId xmlns:a16="http://schemas.microsoft.com/office/drawing/2014/main" id="{1483B961-116C-1E46-B1AC-C9215F59A55B}"/>
              </a:ext>
            </a:extLst>
          </p:cNvPr>
          <p:cNvSpPr/>
          <p:nvPr/>
        </p:nvSpPr>
        <p:spPr>
          <a:xfrm>
            <a:off x="4595027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사용방법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A4F6C-67F2-9743-876A-91F4F47FE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2" y="1836859"/>
            <a:ext cx="4692987" cy="3975588"/>
          </a:xfrm>
          <a:prstGeom prst="rect">
            <a:avLst/>
          </a:prstGeom>
        </p:spPr>
      </p:pic>
      <p:sp>
        <p:nvSpPr>
          <p:cNvPr id="9" name="직사각형 11">
            <a:extLst>
              <a:ext uri="{FF2B5EF4-FFF2-40B4-BE49-F238E27FC236}">
                <a16:creationId xmlns:a16="http://schemas.microsoft.com/office/drawing/2014/main" id="{1C3A0463-4F3B-144D-ABB6-0C741300BE62}"/>
              </a:ext>
            </a:extLst>
          </p:cNvPr>
          <p:cNvSpPr/>
          <p:nvPr/>
        </p:nvSpPr>
        <p:spPr>
          <a:xfrm>
            <a:off x="6412523" y="1836859"/>
            <a:ext cx="5070231" cy="397558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Show </a:t>
            </a:r>
            <a:r>
              <a:rPr lang="ko-KR" altLang="en-US" dirty="0">
                <a:solidFill>
                  <a:schemeClr val="tx1"/>
                </a:solidFill>
              </a:rPr>
              <a:t>옵션을 통한 상세정보 확인</a:t>
            </a:r>
            <a:endParaRPr lang="en-US" altLang="ko" dirty="0">
              <a:solidFill>
                <a:schemeClr val="tx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</a:rPr>
              <a:t>Log path </a:t>
            </a:r>
            <a:r>
              <a:rPr lang="ko-KR" altLang="en-US" dirty="0">
                <a:solidFill>
                  <a:schemeClr val="tx1"/>
                </a:solidFill>
              </a:rPr>
              <a:t>위치 수정 가능</a:t>
            </a:r>
            <a:endParaRPr lang="en-US" altLang="k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3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rgbClr val="00B0F0"/>
          </a:solidFill>
        </a:ln>
      </a:spPr>
      <a:bodyPr rtlCol="0" anchor="ctr"/>
      <a:lstStyle>
        <a:defPPr marL="285750" indent="-285750" algn="l">
          <a:lnSpc>
            <a:spcPct val="150000"/>
          </a:lnSpc>
          <a:buFont typeface="Arial" panose="020B0604020202020204" pitchFamily="34" charset="0"/>
          <a:buChar char="•"/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6721</TotalTime>
  <Words>1690</Words>
  <Application>Microsoft Macintosh PowerPoint</Application>
  <PresentationFormat>Widescreen</PresentationFormat>
  <Paragraphs>334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맑은 고딕</vt:lpstr>
      <vt:lpstr>나눔스퀘어</vt:lpstr>
      <vt:lpstr>나눔스퀘어 Bold</vt:lpstr>
      <vt:lpstr>한컴 윤고딕 230</vt:lpstr>
      <vt:lpstr>Arial</vt:lpstr>
      <vt:lpstr>Wingdings</vt:lpstr>
      <vt:lpstr>Office 테마</vt:lpstr>
      <vt:lpstr>NODEJS 서버 관리</vt:lpstr>
      <vt:lpstr>목차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목차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목차</vt:lpstr>
      <vt:lpstr>JSON: RULES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교육용 Mobius 소개</dc:title>
  <dc:creator>김민지</dc:creator>
  <cp:lastModifiedBy>DUBS VADER</cp:lastModifiedBy>
  <cp:revision>92</cp:revision>
  <dcterms:created xsi:type="dcterms:W3CDTF">2019-01-24T08:28:43Z</dcterms:created>
  <dcterms:modified xsi:type="dcterms:W3CDTF">2019-02-22T02:31:35Z</dcterms:modified>
</cp:coreProperties>
</file>